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67" r:id="rId4"/>
    <p:sldId id="258" r:id="rId5"/>
    <p:sldId id="264"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5CEF-ABE3-47C7-844D-4F693D4AFD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839525-4FE9-4582-96C0-A1B31E853E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9D15AB-9515-42A2-AA6D-2C3E98EFDFB3}"/>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5" name="Footer Placeholder 4">
            <a:extLst>
              <a:ext uri="{FF2B5EF4-FFF2-40B4-BE49-F238E27FC236}">
                <a16:creationId xmlns:a16="http://schemas.microsoft.com/office/drawing/2014/main" id="{3E938EAA-CAEC-4B8F-88BE-20D86E097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3A1A6C-33BB-41A7-A19D-E29125806000}"/>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661446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2CAD-BCCD-4F9E-9B15-A4EF004178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8CBAC8-3866-4A59-BDBF-973159031B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C896F7-31ED-4445-A328-94188FE4CB04}"/>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5" name="Footer Placeholder 4">
            <a:extLst>
              <a:ext uri="{FF2B5EF4-FFF2-40B4-BE49-F238E27FC236}">
                <a16:creationId xmlns:a16="http://schemas.microsoft.com/office/drawing/2014/main" id="{681FE7A8-9C05-4ED4-8228-9C91D5E86E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2B746C-BEA4-4B4E-8E44-FB7F89E2C41D}"/>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2449169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78528C-2F8D-4AAD-B135-FB757FAE31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E3935F-7926-4CF8-BD64-69BCAE0187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E250E-D583-43C9-94D4-9E8AC3320155}"/>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5" name="Footer Placeholder 4">
            <a:extLst>
              <a:ext uri="{FF2B5EF4-FFF2-40B4-BE49-F238E27FC236}">
                <a16:creationId xmlns:a16="http://schemas.microsoft.com/office/drawing/2014/main" id="{59E98F0B-038C-4A24-9C98-E8550C38F5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9240F6-95EE-45A5-B6BD-1B277B8B671D}"/>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146978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6539-C4D7-4555-AD5C-590399F1F2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A4925-4C15-4969-A4AD-C2B39EFDD2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923DF4-31C3-4342-AD40-69CFB9B1E5C3}"/>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5" name="Footer Placeholder 4">
            <a:extLst>
              <a:ext uri="{FF2B5EF4-FFF2-40B4-BE49-F238E27FC236}">
                <a16:creationId xmlns:a16="http://schemas.microsoft.com/office/drawing/2014/main" id="{FED47287-4FE2-486A-9E85-2008220F40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750912-6650-418C-9D03-57026F72E382}"/>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193929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F0F62-4D25-491E-9E68-7CFB1CE31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EFCB13-51E3-4DF7-9439-888541E1A4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B80CEC-35F3-4177-9A1F-FE6C206A5A10}"/>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5" name="Footer Placeholder 4">
            <a:extLst>
              <a:ext uri="{FF2B5EF4-FFF2-40B4-BE49-F238E27FC236}">
                <a16:creationId xmlns:a16="http://schemas.microsoft.com/office/drawing/2014/main" id="{73772162-E8ED-46B4-B080-B9EAC5085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E79400-DC42-46CF-B41F-E65E599AA07F}"/>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1911449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70A41-DE1D-4CC6-B373-CA80B77EE4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131AD9-251F-44FE-935F-7A85AF05F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B81C24-D16E-4204-974A-C6753E41A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5BCC78-D4DD-4359-99F2-09EFA642D11F}"/>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6" name="Footer Placeholder 5">
            <a:extLst>
              <a:ext uri="{FF2B5EF4-FFF2-40B4-BE49-F238E27FC236}">
                <a16:creationId xmlns:a16="http://schemas.microsoft.com/office/drawing/2014/main" id="{18B9DA09-989A-4338-A7E9-540FD802AD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5F6ACE-13E5-43CF-A51D-D701E25D618D}"/>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111919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B609C-BFF2-4B20-9DC9-A78957DD80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DA9448-F077-4B29-8711-8E89EC3955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A6E7F5-2294-4A7C-AFA4-241C18577A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A9148E-86A7-4E91-9D1E-68D73B1A58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8668B2-0356-4DD7-A742-E217E4B775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A1F9A3-265B-4C17-8271-BAFE1B1D84E6}"/>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8" name="Footer Placeholder 7">
            <a:extLst>
              <a:ext uri="{FF2B5EF4-FFF2-40B4-BE49-F238E27FC236}">
                <a16:creationId xmlns:a16="http://schemas.microsoft.com/office/drawing/2014/main" id="{0BB8F435-E12A-4DBA-B0C9-A271E19ED0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9E6364-CB8C-43D2-B540-D095CC8B69F3}"/>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3326772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46FAD-AD3F-41B7-8B6B-BF50D5883B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2D16-8F03-4999-B07F-46258C0C44DF}"/>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4" name="Footer Placeholder 3">
            <a:extLst>
              <a:ext uri="{FF2B5EF4-FFF2-40B4-BE49-F238E27FC236}">
                <a16:creationId xmlns:a16="http://schemas.microsoft.com/office/drawing/2014/main" id="{65C3DCC3-C1D3-4BD9-87B1-FD46120856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DC9870-57E8-424C-A781-C6BD48B27B1A}"/>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387649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F29449-053A-4DE0-BFDB-DA8728A87ED3}"/>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3" name="Footer Placeholder 2">
            <a:extLst>
              <a:ext uri="{FF2B5EF4-FFF2-40B4-BE49-F238E27FC236}">
                <a16:creationId xmlns:a16="http://schemas.microsoft.com/office/drawing/2014/main" id="{B1DEBAF4-03F0-48A4-BF5E-78E8FA3CF4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57C2DA-BC65-4A3B-8B65-12D2A280DF3C}"/>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370139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DF72A-AE5F-46B9-97C2-28264DA3C4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5C4164-6907-48A7-AAEA-F6AF5A9291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82A416-C716-4E4F-BD7E-CFBEBAA9BC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16253E-6192-4C4C-80FE-4AD7BEB71BD7}"/>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6" name="Footer Placeholder 5">
            <a:extLst>
              <a:ext uri="{FF2B5EF4-FFF2-40B4-BE49-F238E27FC236}">
                <a16:creationId xmlns:a16="http://schemas.microsoft.com/office/drawing/2014/main" id="{FBECF6BB-E62C-4003-8927-D8F65EC56F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78190B-631E-4D5D-AF99-19FB0418E960}"/>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4176410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835BC-F8FC-4B93-843F-FEAE975723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F4ACDC-F6A2-4315-BF8B-86DF8E07E5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550FCF-7572-4E7D-AE68-3A0751F7C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2C5DB1-BB13-49F1-952E-D21A071F9232}"/>
              </a:ext>
            </a:extLst>
          </p:cNvPr>
          <p:cNvSpPr>
            <a:spLocks noGrp="1"/>
          </p:cNvSpPr>
          <p:nvPr>
            <p:ph type="dt" sz="half" idx="10"/>
          </p:nvPr>
        </p:nvSpPr>
        <p:spPr/>
        <p:txBody>
          <a:bodyPr/>
          <a:lstStyle/>
          <a:p>
            <a:fld id="{68DCABE7-5A6F-4A45-B08A-4C847A1B3B3F}" type="datetimeFigureOut">
              <a:rPr lang="en-US" smtClean="0"/>
              <a:t>3/9/2023</a:t>
            </a:fld>
            <a:endParaRPr lang="en-US"/>
          </a:p>
        </p:txBody>
      </p:sp>
      <p:sp>
        <p:nvSpPr>
          <p:cNvPr id="6" name="Footer Placeholder 5">
            <a:extLst>
              <a:ext uri="{FF2B5EF4-FFF2-40B4-BE49-F238E27FC236}">
                <a16:creationId xmlns:a16="http://schemas.microsoft.com/office/drawing/2014/main" id="{B2681325-12BA-4525-AEBA-662CBAA70F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9AFAA5-5C72-4704-B1B1-192F0568FBF2}"/>
              </a:ext>
            </a:extLst>
          </p:cNvPr>
          <p:cNvSpPr>
            <a:spLocks noGrp="1"/>
          </p:cNvSpPr>
          <p:nvPr>
            <p:ph type="sldNum" sz="quarter" idx="12"/>
          </p:nvPr>
        </p:nvSpPr>
        <p:spPr/>
        <p:txBody>
          <a:bodyPr/>
          <a:lstStyle/>
          <a:p>
            <a:fld id="{6D112980-FEB2-4FF4-AFAD-7ADA511FEA3F}" type="slidenum">
              <a:rPr lang="en-US" smtClean="0"/>
              <a:t>‹#›</a:t>
            </a:fld>
            <a:endParaRPr lang="en-US"/>
          </a:p>
        </p:txBody>
      </p:sp>
    </p:spTree>
    <p:extLst>
      <p:ext uri="{BB962C8B-B14F-4D97-AF65-F5344CB8AC3E}">
        <p14:creationId xmlns:p14="http://schemas.microsoft.com/office/powerpoint/2010/main" val="1679160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F9BC13-163B-408D-B805-833515652E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B0DDA2-D873-4621-8428-75F54C4483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3A4A8-F567-4D09-96FA-0CD2EA12D9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CABE7-5A6F-4A45-B08A-4C847A1B3B3F}" type="datetimeFigureOut">
              <a:rPr lang="en-US" smtClean="0"/>
              <a:t>3/9/2023</a:t>
            </a:fld>
            <a:endParaRPr lang="en-US"/>
          </a:p>
        </p:txBody>
      </p:sp>
      <p:sp>
        <p:nvSpPr>
          <p:cNvPr id="5" name="Footer Placeholder 4">
            <a:extLst>
              <a:ext uri="{FF2B5EF4-FFF2-40B4-BE49-F238E27FC236}">
                <a16:creationId xmlns:a16="http://schemas.microsoft.com/office/drawing/2014/main" id="{9C9BE53C-2786-4929-8DF5-D869914E14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792C83-C16B-4720-848B-07330B19E3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112980-FEB2-4FF4-AFAD-7ADA511FEA3F}" type="slidenum">
              <a:rPr lang="en-US" smtClean="0"/>
              <a:t>‹#›</a:t>
            </a:fld>
            <a:endParaRPr lang="en-US"/>
          </a:p>
        </p:txBody>
      </p:sp>
    </p:spTree>
    <p:extLst>
      <p:ext uri="{BB962C8B-B14F-4D97-AF65-F5344CB8AC3E}">
        <p14:creationId xmlns:p14="http://schemas.microsoft.com/office/powerpoint/2010/main" val="107899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65">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B9CBF8-ADFB-4FEE-A187-C311AD8A695D}"/>
              </a:ext>
            </a:extLst>
          </p:cNvPr>
          <p:cNvSpPr>
            <a:spLocks noGrp="1"/>
          </p:cNvSpPr>
          <p:nvPr>
            <p:ph type="ctrTitle"/>
          </p:nvPr>
        </p:nvSpPr>
        <p:spPr>
          <a:xfrm>
            <a:off x="640080" y="320040"/>
            <a:ext cx="6692827" cy="3892669"/>
          </a:xfrm>
        </p:spPr>
        <p:txBody>
          <a:bodyPr>
            <a:normAutofit/>
          </a:bodyPr>
          <a:lstStyle/>
          <a:p>
            <a:pPr algn="l"/>
            <a:r>
              <a:rPr lang="en-US" sz="6600" b="0" i="0">
                <a:effectLst/>
                <a:latin typeface="MercurySSm-Bold-Pro_Web"/>
              </a:rPr>
              <a:t>Resident-Centered Housing Challenge </a:t>
            </a:r>
            <a:endParaRPr lang="en-US" sz="6600"/>
          </a:p>
        </p:txBody>
      </p:sp>
      <p:sp>
        <p:nvSpPr>
          <p:cNvPr id="3" name="Subtitle 2">
            <a:extLst>
              <a:ext uri="{FF2B5EF4-FFF2-40B4-BE49-F238E27FC236}">
                <a16:creationId xmlns:a16="http://schemas.microsoft.com/office/drawing/2014/main" id="{5D803C11-A73F-4331-910C-EC37D5FA0F34}"/>
              </a:ext>
            </a:extLst>
          </p:cNvPr>
          <p:cNvSpPr>
            <a:spLocks noGrp="1"/>
          </p:cNvSpPr>
          <p:nvPr>
            <p:ph type="subTitle" idx="1"/>
          </p:nvPr>
        </p:nvSpPr>
        <p:spPr>
          <a:xfrm>
            <a:off x="640080" y="4631161"/>
            <a:ext cx="6692827" cy="1569486"/>
          </a:xfrm>
        </p:spPr>
        <p:txBody>
          <a:bodyPr>
            <a:normAutofit/>
          </a:bodyPr>
          <a:lstStyle/>
          <a:p>
            <a:pPr algn="l"/>
            <a:r>
              <a:rPr lang="en-US" i="1">
                <a:latin typeface="MercurySSm-Bold-Pro_Web"/>
                <a:ea typeface="+mj-ea"/>
                <a:cs typeface="+mj-cs"/>
              </a:rPr>
              <a:t>NAHMA Strategic Foresight</a:t>
            </a:r>
          </a:p>
          <a:p>
            <a:pPr algn="l"/>
            <a:r>
              <a:rPr lang="en-US" i="1">
                <a:latin typeface="MercurySSm-Bold-Pro_Web"/>
                <a:ea typeface="+mj-ea"/>
                <a:cs typeface="+mj-cs"/>
              </a:rPr>
              <a:t>March 9, 2023</a:t>
            </a:r>
          </a:p>
        </p:txBody>
      </p:sp>
      <p:sp>
        <p:nvSpPr>
          <p:cNvPr id="68"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5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ouse">
            <a:extLst>
              <a:ext uri="{FF2B5EF4-FFF2-40B4-BE49-F238E27FC236}">
                <a16:creationId xmlns:a16="http://schemas.microsoft.com/office/drawing/2014/main" id="{BB87CFCE-431F-6FF8-E307-48729A8A74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81544" y="1267079"/>
            <a:ext cx="4087368" cy="4087368"/>
          </a:xfrm>
          <a:prstGeom prst="rect">
            <a:avLst/>
          </a:prstGeom>
        </p:spPr>
      </p:pic>
    </p:spTree>
    <p:extLst>
      <p:ext uri="{BB962C8B-B14F-4D97-AF65-F5344CB8AC3E}">
        <p14:creationId xmlns:p14="http://schemas.microsoft.com/office/powerpoint/2010/main" val="2499156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1" name="Rectangle 15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028CFF7-8817-4B01-A108-EBF9A7B61DD7}"/>
              </a:ext>
            </a:extLst>
          </p:cNvPr>
          <p:cNvSpPr>
            <a:spLocks noGrp="1"/>
          </p:cNvSpPr>
          <p:nvPr>
            <p:ph type="title"/>
          </p:nvPr>
        </p:nvSpPr>
        <p:spPr>
          <a:xfrm>
            <a:off x="838200" y="365125"/>
            <a:ext cx="10515600" cy="1325563"/>
          </a:xfrm>
        </p:spPr>
        <p:txBody>
          <a:bodyPr vert="horz" lIns="91440" tIns="45720" rIns="91440" bIns="45720" rtlCol="0">
            <a:normAutofit/>
          </a:bodyPr>
          <a:lstStyle/>
          <a:p>
            <a:r>
              <a:rPr lang="en-US" sz="4200" b="1" i="0" dirty="0">
                <a:effectLst/>
              </a:rPr>
              <a:t>Background</a:t>
            </a:r>
            <a:endParaRPr lang="en-US" sz="4200" b="1" i="1" dirty="0"/>
          </a:p>
        </p:txBody>
      </p:sp>
      <p:sp>
        <p:nvSpPr>
          <p:cNvPr id="15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D3D9A446-E96F-439F-92C2-B2C43AF150C6}"/>
              </a:ext>
            </a:extLst>
          </p:cNvPr>
          <p:cNvSpPr>
            <a:spLocks noGrp="1"/>
          </p:cNvSpPr>
          <p:nvPr>
            <p:ph idx="1"/>
          </p:nvPr>
        </p:nvSpPr>
        <p:spPr>
          <a:xfrm>
            <a:off x="838200" y="1929384"/>
            <a:ext cx="10515600" cy="4251960"/>
          </a:xfrm>
        </p:spPr>
        <p:txBody>
          <a:bodyPr>
            <a:normAutofit/>
          </a:bodyPr>
          <a:lstStyle/>
          <a:p>
            <a:pPr lvl="0"/>
            <a:r>
              <a:rPr lang="en-US" sz="2400" b="1" i="0" dirty="0">
                <a:effectLst/>
              </a:rPr>
              <a:t>2021 -2022: </a:t>
            </a:r>
            <a:r>
              <a:rPr lang="en-US" sz="2400" i="0" dirty="0">
                <a:effectLst/>
              </a:rPr>
              <a:t>Once </a:t>
            </a:r>
            <a:r>
              <a:rPr lang="en-US" sz="2400" dirty="0"/>
              <a:t>the Biden – Harris Administration started in Jan. 2021, d</a:t>
            </a:r>
            <a:r>
              <a:rPr lang="en-US" sz="2400" i="0" dirty="0">
                <a:effectLst/>
              </a:rPr>
              <a:t>iscussions with White House and Federal Regulators</a:t>
            </a:r>
          </a:p>
          <a:p>
            <a:pPr lvl="1"/>
            <a:r>
              <a:rPr lang="en-US" sz="2000" dirty="0"/>
              <a:t>NAHMA Staff participated in meetings and roundtables with Senior White House Staff, Interagency Housing Regulators, Tenant groups, and other Housing Providers.   </a:t>
            </a:r>
            <a:endParaRPr lang="en-US" sz="2000" i="0" dirty="0">
              <a:effectLst/>
            </a:endParaRPr>
          </a:p>
          <a:p>
            <a:pPr lvl="0"/>
            <a:r>
              <a:rPr lang="en-US" sz="2400" b="1" i="0" dirty="0">
                <a:effectLst/>
              </a:rPr>
              <a:t>Jan. 2023 – </a:t>
            </a:r>
            <a:r>
              <a:rPr lang="en-US" sz="2400" i="0" dirty="0">
                <a:effectLst/>
              </a:rPr>
              <a:t>Administration Publishes the </a:t>
            </a:r>
            <a:r>
              <a:rPr lang="en-US" sz="2400" b="1" i="1" dirty="0">
                <a:effectLst/>
              </a:rPr>
              <a:t>Blueprint for a Renters Bill of Right</a:t>
            </a:r>
          </a:p>
          <a:p>
            <a:pPr lvl="1"/>
            <a:r>
              <a:rPr lang="en-US" b="1" dirty="0"/>
              <a:t>Resident-Centered Housing Challenge (Challenge)</a:t>
            </a:r>
            <a:r>
              <a:rPr lang="en-US" dirty="0"/>
              <a:t>, a call to action to housing providers and other stakeholders to strengthen practices and make their own independent commitments that improve the quality of life for renters</a:t>
            </a:r>
          </a:p>
        </p:txBody>
      </p:sp>
    </p:spTree>
    <p:extLst>
      <p:ext uri="{BB962C8B-B14F-4D97-AF65-F5344CB8AC3E}">
        <p14:creationId xmlns:p14="http://schemas.microsoft.com/office/powerpoint/2010/main" val="456484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1" name="Rectangle 15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028CFF7-8817-4B01-A108-EBF9A7B61DD7}"/>
              </a:ext>
            </a:extLst>
          </p:cNvPr>
          <p:cNvSpPr>
            <a:spLocks noGrp="1"/>
          </p:cNvSpPr>
          <p:nvPr>
            <p:ph type="title"/>
          </p:nvPr>
        </p:nvSpPr>
        <p:spPr>
          <a:xfrm>
            <a:off x="838200" y="365125"/>
            <a:ext cx="10515600" cy="1325563"/>
          </a:xfrm>
        </p:spPr>
        <p:txBody>
          <a:bodyPr vert="horz" lIns="91440" tIns="45720" rIns="91440" bIns="45720" rtlCol="0">
            <a:normAutofit/>
          </a:bodyPr>
          <a:lstStyle/>
          <a:p>
            <a:r>
              <a:rPr lang="en-US" sz="4200" b="1" i="0">
                <a:effectLst/>
              </a:rPr>
              <a:t>Blueprint for a Renters Bill of Right</a:t>
            </a:r>
            <a:r>
              <a:rPr lang="en-US" sz="4200" b="1"/>
              <a:t>: </a:t>
            </a:r>
            <a:br>
              <a:rPr lang="en-US" sz="4200" b="1"/>
            </a:br>
            <a:r>
              <a:rPr lang="en-US" sz="4200" b="1" i="1"/>
              <a:t>Five</a:t>
            </a:r>
            <a:r>
              <a:rPr lang="en-US" sz="4200" b="1"/>
              <a:t> </a:t>
            </a:r>
            <a:r>
              <a:rPr lang="en-US" sz="4200" b="1" i="1">
                <a:effectLst/>
              </a:rPr>
              <a:t>Principles</a:t>
            </a:r>
            <a:endParaRPr lang="en-US" sz="4200" b="1" i="1"/>
          </a:p>
        </p:txBody>
      </p:sp>
      <p:sp>
        <p:nvSpPr>
          <p:cNvPr id="15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D3D9A446-E96F-439F-92C2-B2C43AF150C6}"/>
              </a:ext>
            </a:extLst>
          </p:cNvPr>
          <p:cNvSpPr>
            <a:spLocks noGrp="1"/>
          </p:cNvSpPr>
          <p:nvPr>
            <p:ph idx="1"/>
          </p:nvPr>
        </p:nvSpPr>
        <p:spPr>
          <a:xfrm>
            <a:off x="838200" y="1929384"/>
            <a:ext cx="10515600" cy="4251960"/>
          </a:xfrm>
        </p:spPr>
        <p:txBody>
          <a:bodyPr>
            <a:normAutofit/>
          </a:bodyPr>
          <a:lstStyle/>
          <a:p>
            <a:pPr lvl="0"/>
            <a:r>
              <a:rPr lang="en-US" sz="2200" b="1" dirty="0"/>
              <a:t>Safe, Quality, Accessible, and Affordable Housing</a:t>
            </a:r>
            <a:r>
              <a:rPr lang="en-US" sz="2200" dirty="0"/>
              <a:t>: Renters should have access to housing that is safe, decent, and affordable.</a:t>
            </a:r>
          </a:p>
          <a:p>
            <a:pPr lvl="0"/>
            <a:r>
              <a:rPr lang="en-US" sz="2200" b="1" dirty="0"/>
              <a:t>Clear and Fair Leases</a:t>
            </a:r>
            <a:r>
              <a:rPr lang="en-US" sz="2200" dirty="0"/>
              <a:t>: Renters should have a clear and fair lease that has defined rental terms, rights, and responsibilities.</a:t>
            </a:r>
          </a:p>
          <a:p>
            <a:pPr lvl="0"/>
            <a:r>
              <a:rPr lang="en-US" sz="2200" b="1" dirty="0"/>
              <a:t>Education, Enforcement, and Enhancement of Renter Rights</a:t>
            </a:r>
            <a:r>
              <a:rPr lang="en-US" sz="2200" dirty="0"/>
              <a:t>: Federal, state, and local governments should do all they can to ensure renters know their rights and to protect renters from unlawful discrimination and exclusion.</a:t>
            </a:r>
          </a:p>
          <a:p>
            <a:pPr lvl="0"/>
            <a:r>
              <a:rPr lang="en-US" sz="2200" b="1" dirty="0"/>
              <a:t>The Right to Organize</a:t>
            </a:r>
            <a:r>
              <a:rPr lang="en-US" sz="2200" dirty="0"/>
              <a:t>: Renters should have the freedom to organize without obstruction or harassment from their housing provider or property manager.</a:t>
            </a:r>
          </a:p>
          <a:p>
            <a:pPr lvl="0"/>
            <a:r>
              <a:rPr lang="en-US" sz="2200" b="1" dirty="0"/>
              <a:t>Eviction Prevention, Diversion, and Relief</a:t>
            </a:r>
            <a:r>
              <a:rPr lang="en-US" sz="2200" dirty="0"/>
              <a:t>: Renters should be able to access resources that help them avoid eviction, ensure the legal process during an eviction proceeding is fair, and avoid future housing instability.</a:t>
            </a:r>
          </a:p>
        </p:txBody>
      </p:sp>
    </p:spTree>
    <p:extLst>
      <p:ext uri="{BB962C8B-B14F-4D97-AF65-F5344CB8AC3E}">
        <p14:creationId xmlns:p14="http://schemas.microsoft.com/office/powerpoint/2010/main" val="254023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65">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3CD7BB-C0BF-49C4-A0FF-88B61458A769}"/>
              </a:ext>
            </a:extLst>
          </p:cNvPr>
          <p:cNvSpPr>
            <a:spLocks noGrp="1"/>
          </p:cNvSpPr>
          <p:nvPr>
            <p:ph type="title"/>
          </p:nvPr>
        </p:nvSpPr>
        <p:spPr>
          <a:xfrm>
            <a:off x="841248" y="548640"/>
            <a:ext cx="3600860" cy="5431536"/>
          </a:xfrm>
        </p:spPr>
        <p:txBody>
          <a:bodyPr>
            <a:normAutofit/>
          </a:bodyPr>
          <a:lstStyle/>
          <a:p>
            <a:r>
              <a:rPr lang="en-US" sz="4200" b="1" i="0">
                <a:effectLst/>
                <a:latin typeface="+mn-lt"/>
              </a:rPr>
              <a:t>Early Commitments in Support of the Challenge</a:t>
            </a:r>
            <a:endParaRPr lang="en-US" sz="4200" b="1">
              <a:latin typeface="+mn-lt"/>
            </a:endParaRPr>
          </a:p>
        </p:txBody>
      </p:sp>
      <p:sp>
        <p:nvSpPr>
          <p:cNvPr id="75"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3F8F46-7507-4FEB-A98D-AFF07BF69DF9}"/>
              </a:ext>
            </a:extLst>
          </p:cNvPr>
          <p:cNvSpPr>
            <a:spLocks noGrp="1"/>
          </p:cNvSpPr>
          <p:nvPr>
            <p:ph idx="1"/>
          </p:nvPr>
        </p:nvSpPr>
        <p:spPr>
          <a:xfrm>
            <a:off x="5126418" y="552091"/>
            <a:ext cx="6224335" cy="5431536"/>
          </a:xfrm>
        </p:spPr>
        <p:txBody>
          <a:bodyPr anchor="ctr">
            <a:normAutofit/>
          </a:bodyPr>
          <a:lstStyle/>
          <a:p>
            <a:pPr>
              <a:buFont typeface="Arial" panose="020B0604020202020204" pitchFamily="34" charset="0"/>
              <a:buChar char="•"/>
            </a:pPr>
            <a:r>
              <a:rPr lang="en-US" sz="1400" b="1" i="1">
                <a:effectLst/>
              </a:rPr>
              <a:t>Wisconsin Housing and Economic Development Authority (WHEDA)</a:t>
            </a:r>
            <a:r>
              <a:rPr lang="en-US" sz="1400" b="0" i="0">
                <a:effectLst/>
              </a:rPr>
              <a:t> and </a:t>
            </a:r>
            <a:r>
              <a:rPr lang="en-US" sz="1400" b="1" i="1">
                <a:effectLst/>
              </a:rPr>
              <a:t>Pennsylvania Housing Finance Agency</a:t>
            </a:r>
            <a:r>
              <a:rPr lang="en-US" sz="1400" b="1" i="0">
                <a:effectLst/>
              </a:rPr>
              <a:t> </a:t>
            </a:r>
            <a:r>
              <a:rPr lang="en-US" sz="1400" b="1" i="1">
                <a:effectLst/>
              </a:rPr>
              <a:t>(PHFA)</a:t>
            </a:r>
            <a:r>
              <a:rPr lang="en-US" sz="1400" b="0" i="0">
                <a:effectLst/>
              </a:rPr>
              <a:t> have capped annual rental increases to 5 percent per year for federally or state subsidized affordable housing. Beginning in 2023, WHEDA policy applies to existing residents in properties utilizing state or federal Low-Income Housing Tax Credits. PHFA applied this policy to their portfolio of 450 properties with PHFA funding in 2022.  </a:t>
            </a:r>
          </a:p>
          <a:p>
            <a:pPr>
              <a:buFont typeface="Arial" panose="020B0604020202020204" pitchFamily="34" charset="0"/>
              <a:buChar char="•"/>
            </a:pPr>
            <a:r>
              <a:rPr lang="en-US" sz="1400" b="0" i="0">
                <a:effectLst/>
              </a:rPr>
              <a:t>Members of the </a:t>
            </a:r>
            <a:r>
              <a:rPr lang="en-US" sz="1400" b="1" i="1">
                <a:effectLst/>
              </a:rPr>
              <a:t>Stewards of Affordable Housing for the Future</a:t>
            </a:r>
            <a:r>
              <a:rPr lang="en-US" sz="1400" b="1" i="0">
                <a:effectLst/>
              </a:rPr>
              <a:t> (SAHF), </a:t>
            </a:r>
            <a:r>
              <a:rPr lang="en-US" sz="1400" b="0" i="0">
                <a:effectLst/>
              </a:rPr>
              <a:t>which collectively own or manage 145,000 housing units across the U.S., commit to offer flexible payment plans for residents with unpaid rent who have engaged with property management and to provide the following notices and protections where permitted by local law and financing documents: at least 30 days’ notice to vacate for nonpayment of rent; at least 5 days to cure a missed rent payment; and 60 days’ notice to tenants of any proposed sale or closure of a property. SAHF also commits to launching a task force of its members to identify best practices for resident-centered practices and share resources with the field including model policies and procedures, sample notices, and case studies.</a:t>
            </a:r>
          </a:p>
          <a:p>
            <a:pPr>
              <a:buFont typeface="Arial" panose="020B0604020202020204" pitchFamily="34" charset="0"/>
              <a:buChar char="•"/>
            </a:pPr>
            <a:r>
              <a:rPr lang="en-US" sz="1400" b="1" i="1">
                <a:effectLst/>
              </a:rPr>
              <a:t>Realtor.com Rentals </a:t>
            </a:r>
            <a:r>
              <a:rPr lang="en-US" sz="1400" b="0" i="0">
                <a:effectLst/>
              </a:rPr>
              <a:t>will pilot a new listing process through their DIY landlord product, </a:t>
            </a:r>
            <a:r>
              <a:rPr lang="en-US" sz="1400" b="0" i="1">
                <a:effectLst/>
              </a:rPr>
              <a:t>Avail</a:t>
            </a:r>
            <a:r>
              <a:rPr lang="en-US" sz="1400" b="0" i="0">
                <a:effectLst/>
              </a:rPr>
              <a:t>, highlighting units and landlords that indicate that they welcome Housing Choice Vouchers. Realtor.com will be able to share this information with its nearly 5 million monthly rentals search visitors. They will also ensure that more than 1.3 million Avail renters have access to their application information so they can submit their application to multiple property owners on the platform without additional cost.</a:t>
            </a:r>
          </a:p>
        </p:txBody>
      </p:sp>
    </p:spTree>
    <p:extLst>
      <p:ext uri="{BB962C8B-B14F-4D97-AF65-F5344CB8AC3E}">
        <p14:creationId xmlns:p14="http://schemas.microsoft.com/office/powerpoint/2010/main" val="2231743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3CD7BB-C0BF-49C4-A0FF-88B61458A769}"/>
              </a:ext>
            </a:extLst>
          </p:cNvPr>
          <p:cNvSpPr>
            <a:spLocks noGrp="1"/>
          </p:cNvSpPr>
          <p:nvPr>
            <p:ph type="title"/>
          </p:nvPr>
        </p:nvSpPr>
        <p:spPr>
          <a:xfrm>
            <a:off x="841248" y="548640"/>
            <a:ext cx="3600860" cy="5431536"/>
          </a:xfrm>
        </p:spPr>
        <p:txBody>
          <a:bodyPr>
            <a:normAutofit/>
          </a:bodyPr>
          <a:lstStyle/>
          <a:p>
            <a:r>
              <a:rPr lang="en-US" sz="4200" b="1" i="0">
                <a:effectLst/>
                <a:latin typeface="+mn-lt"/>
              </a:rPr>
              <a:t>Early Commitments in Support of the Challenge</a:t>
            </a:r>
            <a:endParaRPr lang="en-US" sz="4200" b="1">
              <a:latin typeface="+mn-lt"/>
            </a:endParaRPr>
          </a:p>
        </p:txBody>
      </p:sp>
      <p:sp>
        <p:nvSpPr>
          <p:cNvPr id="4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3F8F46-7507-4FEB-A98D-AFF07BF69DF9}"/>
              </a:ext>
            </a:extLst>
          </p:cNvPr>
          <p:cNvSpPr>
            <a:spLocks noGrp="1"/>
          </p:cNvSpPr>
          <p:nvPr>
            <p:ph idx="1"/>
          </p:nvPr>
        </p:nvSpPr>
        <p:spPr>
          <a:xfrm>
            <a:off x="5126418" y="552091"/>
            <a:ext cx="6224335" cy="5431536"/>
          </a:xfrm>
        </p:spPr>
        <p:txBody>
          <a:bodyPr anchor="ctr">
            <a:normAutofit/>
          </a:bodyPr>
          <a:lstStyle/>
          <a:p>
            <a:pPr>
              <a:buFont typeface="Arial" panose="020B0604020202020204" pitchFamily="34" charset="0"/>
              <a:buChar char="•"/>
            </a:pPr>
            <a:r>
              <a:rPr lang="en-US" sz="1500" b="0" i="0">
                <a:effectLst/>
              </a:rPr>
              <a:t>The</a:t>
            </a:r>
            <a:r>
              <a:rPr lang="en-US" sz="1500" b="1" i="0">
                <a:effectLst/>
              </a:rPr>
              <a:t> </a:t>
            </a:r>
            <a:r>
              <a:rPr lang="en-US" sz="1500" b="1" i="1">
                <a:effectLst/>
              </a:rPr>
              <a:t>National Apartment Association</a:t>
            </a:r>
            <a:r>
              <a:rPr lang="en-US" sz="1500" b="1" i="0">
                <a:effectLst/>
              </a:rPr>
              <a:t> </a:t>
            </a:r>
            <a:r>
              <a:rPr lang="en-US" sz="1500" b="0" i="0">
                <a:effectLst/>
              </a:rPr>
              <a:t>commits to promoting resident programming and practices, such as helping tenants build and improve credit through reporting of positive rent payments to credit bureaus, through their website, industry events and other content channels that reach a network of more over 95,000 members owning and operating more than 11.6 million apartment homes globally.</a:t>
            </a:r>
          </a:p>
          <a:p>
            <a:pPr>
              <a:buFont typeface="Arial" panose="020B0604020202020204" pitchFamily="34" charset="0"/>
              <a:buChar char="•"/>
            </a:pPr>
            <a:r>
              <a:rPr lang="en-US" sz="1500" b="0" i="0">
                <a:effectLst/>
              </a:rPr>
              <a:t>The </a:t>
            </a:r>
            <a:r>
              <a:rPr lang="en-US" sz="1500" b="1" i="1">
                <a:effectLst/>
              </a:rPr>
              <a:t>National Association of Realtors</a:t>
            </a:r>
            <a:r>
              <a:rPr lang="en-US" sz="1500" b="1" i="0">
                <a:effectLst/>
              </a:rPr>
              <a:t> </a:t>
            </a:r>
            <a:r>
              <a:rPr lang="en-US" sz="1500" b="0" i="0">
                <a:effectLst/>
              </a:rPr>
              <a:t>and its affiliate, the </a:t>
            </a:r>
            <a:r>
              <a:rPr lang="en-US" sz="1500" b="0" i="1">
                <a:effectLst/>
              </a:rPr>
              <a:t>Institute of Real Estate Management</a:t>
            </a:r>
            <a:r>
              <a:rPr lang="en-US" sz="1500" b="0" i="0">
                <a:effectLst/>
              </a:rPr>
              <a:t>, commit to creating new resources for property managers in their network of 1.5 million members that highlight ways they can incorporate resident-centered property management practices in their businesses. Practices would include a range of examples that have proven effective, such as advertising to prospective residents that Housing Choice Vouchers are accepted at their property, providing information about rental assistance, and using alternative credit scores for applicants without a detailed credit history. </a:t>
            </a:r>
          </a:p>
          <a:p>
            <a:pPr>
              <a:buFont typeface="Arial" panose="020B0604020202020204" pitchFamily="34" charset="0"/>
              <a:buChar char="•"/>
            </a:pPr>
            <a:r>
              <a:rPr lang="en-US" sz="1500" b="0" i="0">
                <a:effectLst/>
              </a:rPr>
              <a:t>The</a:t>
            </a:r>
            <a:r>
              <a:rPr lang="en-US" sz="1500" b="1" i="0">
                <a:effectLst/>
              </a:rPr>
              <a:t> </a:t>
            </a:r>
            <a:r>
              <a:rPr lang="en-US" sz="1500" b="1" i="1">
                <a:effectLst/>
              </a:rPr>
              <a:t>National Multifamily Housing Council</a:t>
            </a:r>
            <a:r>
              <a:rPr lang="en-US" sz="1500" b="1" i="0">
                <a:effectLst/>
              </a:rPr>
              <a:t> </a:t>
            </a:r>
            <a:r>
              <a:rPr lang="en-US" sz="1500" b="0" i="0">
                <a:effectLst/>
              </a:rPr>
              <a:t>commits to working with its 2,000 members to identify business standards that align with principles of resident-centered management practices, such as helping residents build credit, providing resource information to residents in financial distress, and communicating these practices through a new resource hub on its website.</a:t>
            </a:r>
          </a:p>
        </p:txBody>
      </p:sp>
    </p:spTree>
    <p:extLst>
      <p:ext uri="{BB962C8B-B14F-4D97-AF65-F5344CB8AC3E}">
        <p14:creationId xmlns:p14="http://schemas.microsoft.com/office/powerpoint/2010/main" val="22172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C32DA9-519E-468C-B7D9-A0C88277F747}"/>
              </a:ext>
            </a:extLst>
          </p:cNvPr>
          <p:cNvSpPr>
            <a:spLocks noGrp="1"/>
          </p:cNvSpPr>
          <p:nvPr>
            <p:ph type="title"/>
          </p:nvPr>
        </p:nvSpPr>
        <p:spPr>
          <a:xfrm>
            <a:off x="838200" y="365125"/>
            <a:ext cx="10515600" cy="1325563"/>
          </a:xfrm>
        </p:spPr>
        <p:txBody>
          <a:bodyPr>
            <a:normAutofit fontScale="90000"/>
          </a:bodyPr>
          <a:lstStyle/>
          <a:p>
            <a:r>
              <a:rPr lang="en-US" sz="5400" b="1" dirty="0">
                <a:latin typeface="+mn-lt"/>
              </a:rPr>
              <a:t>What is NAHMA’s Response to RCPM?</a:t>
            </a:r>
          </a:p>
        </p:txBody>
      </p:sp>
      <p:sp>
        <p:nvSpPr>
          <p:cNvPr id="6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7866DF2B-6689-468A-AB95-ED6C3123E58D}"/>
              </a:ext>
            </a:extLst>
          </p:cNvPr>
          <p:cNvSpPr>
            <a:spLocks noGrp="1"/>
          </p:cNvSpPr>
          <p:nvPr>
            <p:ph idx="1"/>
          </p:nvPr>
        </p:nvSpPr>
        <p:spPr>
          <a:xfrm>
            <a:off x="838200" y="1929384"/>
            <a:ext cx="10515600" cy="4251960"/>
          </a:xfrm>
        </p:spPr>
        <p:txBody>
          <a:bodyPr>
            <a:normAutofit/>
          </a:bodyPr>
          <a:lstStyle/>
          <a:p>
            <a:pPr marL="0" indent="0">
              <a:buNone/>
            </a:pPr>
            <a:r>
              <a:rPr lang="en-US" sz="2200" b="0" i="0" dirty="0">
                <a:effectLst/>
                <a:latin typeface="MercurySSm-Book-Pro_Web"/>
              </a:rPr>
              <a:t>“</a:t>
            </a:r>
            <a:r>
              <a:rPr lang="en-US" sz="2200" b="0" i="1" dirty="0">
                <a:effectLst/>
                <a:latin typeface="MercurySSm-Book-Pro_Web"/>
              </a:rPr>
              <a:t>The Administration </a:t>
            </a:r>
            <a:r>
              <a:rPr lang="en-US" sz="2200" b="1" i="1" dirty="0">
                <a:effectLst/>
                <a:latin typeface="MercurySSm-Book-Pro_Web"/>
              </a:rPr>
              <a:t>welcomes additional commitments from interested stakeholders </a:t>
            </a:r>
            <a:r>
              <a:rPr lang="en-US" sz="2200" b="0" i="1" dirty="0">
                <a:effectLst/>
                <a:latin typeface="MercurySSm-Book-Pro_Web"/>
              </a:rPr>
              <a:t>to: pursue </a:t>
            </a:r>
            <a:r>
              <a:rPr lang="en-US" sz="2200" b="1" i="1" dirty="0">
                <a:effectLst/>
                <a:latin typeface="MercurySSm-Book-Pro_Web"/>
              </a:rPr>
              <a:t>high-road practices aligned with the Blueprint principles</a:t>
            </a:r>
            <a:r>
              <a:rPr lang="en-US" sz="2200" b="0" i="1" dirty="0">
                <a:effectLst/>
                <a:latin typeface="MercurySSm-Book-Pro_Web"/>
              </a:rPr>
              <a:t>; </a:t>
            </a:r>
            <a:r>
              <a:rPr lang="en-US" sz="2200" b="1" i="1" dirty="0">
                <a:effectLst/>
                <a:latin typeface="MercurySSm-Book-Pro_Web"/>
              </a:rPr>
              <a:t>create new benefits for residents that enhance their economic mobility</a:t>
            </a:r>
            <a:r>
              <a:rPr lang="en-US" sz="2200" b="0" i="1" dirty="0">
                <a:effectLst/>
                <a:latin typeface="MercurySSm-Book-Pro_Web"/>
              </a:rPr>
              <a:t>, </a:t>
            </a:r>
            <a:r>
              <a:rPr lang="en-US" sz="2200" b="1" i="1" dirty="0">
                <a:effectLst/>
                <a:latin typeface="MercurySSm-Book-Pro_Web"/>
              </a:rPr>
              <a:t>build credit, and prepare them for homeownership; reduce or eliminating rental “junk fees,” which are the hidden fees, charges, and add-ons that take cash out of people’s pockets</a:t>
            </a:r>
            <a:r>
              <a:rPr lang="en-US" sz="2200" b="0" i="1" dirty="0">
                <a:effectLst/>
                <a:latin typeface="MercurySSm-Book-Pro_Web"/>
              </a:rPr>
              <a:t>; </a:t>
            </a:r>
            <a:r>
              <a:rPr lang="en-US" sz="2200" b="1" i="1" dirty="0">
                <a:effectLst/>
                <a:latin typeface="MercurySSm-Book-Pro_Web"/>
              </a:rPr>
              <a:t>expand pathways to eviction mitigation and prevention; and enhance and increase communication about tenant rights</a:t>
            </a:r>
            <a:r>
              <a:rPr lang="en-US" sz="2200" b="0" i="1" dirty="0">
                <a:effectLst/>
                <a:latin typeface="MercurySSm-Book-Pro_Web"/>
              </a:rPr>
              <a:t>.” </a:t>
            </a:r>
          </a:p>
          <a:p>
            <a:pPr marL="0" indent="0">
              <a:buNone/>
            </a:pPr>
            <a:endParaRPr lang="en-US" sz="2200" i="1" dirty="0">
              <a:latin typeface="MercurySSm-Book-Pro_Web"/>
            </a:endParaRPr>
          </a:p>
          <a:p>
            <a:pPr marL="0" indent="0" algn="ctr">
              <a:buNone/>
            </a:pPr>
            <a:r>
              <a:rPr lang="en-US" b="1" i="1" dirty="0">
                <a:latin typeface="MercurySSm-Book-Pro_Web"/>
              </a:rPr>
              <a:t>We Welcome NAHMA Member Feedback!</a:t>
            </a:r>
            <a:endParaRPr lang="en-US" b="1" i="1" dirty="0"/>
          </a:p>
        </p:txBody>
      </p:sp>
    </p:spTree>
    <p:extLst>
      <p:ext uri="{BB962C8B-B14F-4D97-AF65-F5344CB8AC3E}">
        <p14:creationId xmlns:p14="http://schemas.microsoft.com/office/powerpoint/2010/main" val="3722670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878</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MercurySSm-Bold-Pro_Web</vt:lpstr>
      <vt:lpstr>MercurySSm-Book-Pro_Web</vt:lpstr>
      <vt:lpstr>Office Theme</vt:lpstr>
      <vt:lpstr>Resident-Centered Housing Challenge </vt:lpstr>
      <vt:lpstr>Background</vt:lpstr>
      <vt:lpstr>Blueprint for a Renters Bill of Right:  Five Principles</vt:lpstr>
      <vt:lpstr>Early Commitments in Support of the Challenge</vt:lpstr>
      <vt:lpstr>Early Commitments in Support of the Challenge</vt:lpstr>
      <vt:lpstr>What is NAHMA’s Response to RCPM?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Blueprint for a Renters Bill of Right</dc:title>
  <dc:creator>Larry Keys</dc:creator>
  <cp:lastModifiedBy>Larry Keys</cp:lastModifiedBy>
  <cp:revision>5</cp:revision>
  <dcterms:created xsi:type="dcterms:W3CDTF">2023-03-08T22:32:03Z</dcterms:created>
  <dcterms:modified xsi:type="dcterms:W3CDTF">2023-03-09T17:46:11Z</dcterms:modified>
</cp:coreProperties>
</file>