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8"/>
  </p:notesMasterIdLst>
  <p:sldIdLst>
    <p:sldId id="2389" r:id="rId6"/>
    <p:sldId id="3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D14D93-8E1D-4459-B1C5-F25B7C822C16}" v="78" dt="2023-03-08T00:57:54.2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steller, Donald W." userId="437c18ba-1c48-47b2-8428-70e22917f70a" providerId="ADAL" clId="{43D14D93-8E1D-4459-B1C5-F25B7C822C16}"/>
    <pc:docChg chg="undo custSel addSld delSld modSld sldOrd">
      <pc:chgData name="Mosteller, Donald W." userId="437c18ba-1c48-47b2-8428-70e22917f70a" providerId="ADAL" clId="{43D14D93-8E1D-4459-B1C5-F25B7C822C16}" dt="2023-03-08T00:58:31.486" v="585" actId="5793"/>
      <pc:docMkLst>
        <pc:docMk/>
      </pc:docMkLst>
      <pc:sldChg chg="new del">
        <pc:chgData name="Mosteller, Donald W." userId="437c18ba-1c48-47b2-8428-70e22917f70a" providerId="ADAL" clId="{43D14D93-8E1D-4459-B1C5-F25B7C822C16}" dt="2023-03-08T00:11:38.379" v="1" actId="2696"/>
        <pc:sldMkLst>
          <pc:docMk/>
          <pc:sldMk cId="1422812463" sldId="368"/>
        </pc:sldMkLst>
      </pc:sldChg>
      <pc:sldChg chg="addSp delSp modSp add del mod ord modNotesTx">
        <pc:chgData name="Mosteller, Donald W." userId="437c18ba-1c48-47b2-8428-70e22917f70a" providerId="ADAL" clId="{43D14D93-8E1D-4459-B1C5-F25B7C822C16}" dt="2023-03-08T00:58:31.486" v="585" actId="5793"/>
        <pc:sldMkLst>
          <pc:docMk/>
          <pc:sldMk cId="186792268" sldId="2389"/>
        </pc:sldMkLst>
        <pc:spChg chg="add del mod">
          <ac:chgData name="Mosteller, Donald W." userId="437c18ba-1c48-47b2-8428-70e22917f70a" providerId="ADAL" clId="{43D14D93-8E1D-4459-B1C5-F25B7C822C16}" dt="2023-03-08T00:13:38.334" v="27" actId="21"/>
          <ac:spMkLst>
            <pc:docMk/>
            <pc:sldMk cId="186792268" sldId="2389"/>
            <ac:spMk id="2" creationId="{9DF5FAEA-C4D4-E64C-78E1-A8089F85A8F3}"/>
          </ac:spMkLst>
        </pc:spChg>
        <pc:spChg chg="del">
          <ac:chgData name="Mosteller, Donald W." userId="437c18ba-1c48-47b2-8428-70e22917f70a" providerId="ADAL" clId="{43D14D93-8E1D-4459-B1C5-F25B7C822C16}" dt="2023-03-08T00:13:29.691" v="24" actId="21"/>
          <ac:spMkLst>
            <pc:docMk/>
            <pc:sldMk cId="186792268" sldId="2389"/>
            <ac:spMk id="3" creationId="{00000000-0000-0000-0000-000000000000}"/>
          </ac:spMkLst>
        </pc:spChg>
        <pc:spChg chg="add mod topLvl">
          <ac:chgData name="Mosteller, Donald W." userId="437c18ba-1c48-47b2-8428-70e22917f70a" providerId="ADAL" clId="{43D14D93-8E1D-4459-B1C5-F25B7C822C16}" dt="2023-03-08T00:52:55.196" v="481" actId="338"/>
          <ac:spMkLst>
            <pc:docMk/>
            <pc:sldMk cId="186792268" sldId="2389"/>
            <ac:spMk id="5" creationId="{30401E07-C4E2-B6DC-C3BA-0496CD24F2D8}"/>
          </ac:spMkLst>
        </pc:spChg>
        <pc:spChg chg="del">
          <ac:chgData name="Mosteller, Donald W." userId="437c18ba-1c48-47b2-8428-70e22917f70a" providerId="ADAL" clId="{43D14D93-8E1D-4459-B1C5-F25B7C822C16}" dt="2023-03-08T00:13:36.309" v="26" actId="21"/>
          <ac:spMkLst>
            <pc:docMk/>
            <pc:sldMk cId="186792268" sldId="2389"/>
            <ac:spMk id="6" creationId="{00000000-0000-0000-0000-000000000000}"/>
          </ac:spMkLst>
        </pc:spChg>
        <pc:spChg chg="add mod topLvl">
          <ac:chgData name="Mosteller, Donald W." userId="437c18ba-1c48-47b2-8428-70e22917f70a" providerId="ADAL" clId="{43D14D93-8E1D-4459-B1C5-F25B7C822C16}" dt="2023-03-08T00:52:55.196" v="481" actId="338"/>
          <ac:spMkLst>
            <pc:docMk/>
            <pc:sldMk cId="186792268" sldId="2389"/>
            <ac:spMk id="8" creationId="{1195AED5-1230-E680-084D-4B5FD1E9C123}"/>
          </ac:spMkLst>
        </pc:spChg>
        <pc:spChg chg="add mod topLvl">
          <ac:chgData name="Mosteller, Donald W." userId="437c18ba-1c48-47b2-8428-70e22917f70a" providerId="ADAL" clId="{43D14D93-8E1D-4459-B1C5-F25B7C822C16}" dt="2023-03-08T00:54:05.287" v="495" actId="20577"/>
          <ac:spMkLst>
            <pc:docMk/>
            <pc:sldMk cId="186792268" sldId="2389"/>
            <ac:spMk id="10" creationId="{C7227521-9967-5F8F-2A71-1A1BBCCDDE42}"/>
          </ac:spMkLst>
        </pc:spChg>
        <pc:spChg chg="add mod topLvl">
          <ac:chgData name="Mosteller, Donald W." userId="437c18ba-1c48-47b2-8428-70e22917f70a" providerId="ADAL" clId="{43D14D93-8E1D-4459-B1C5-F25B7C822C16}" dt="2023-03-08T00:57:50.738" v="579" actId="1076"/>
          <ac:spMkLst>
            <pc:docMk/>
            <pc:sldMk cId="186792268" sldId="2389"/>
            <ac:spMk id="12" creationId="{C6D8A661-D65F-6FED-A06E-56D1AB115B3B}"/>
          </ac:spMkLst>
        </pc:spChg>
        <pc:spChg chg="add mod topLvl">
          <ac:chgData name="Mosteller, Donald W." userId="437c18ba-1c48-47b2-8428-70e22917f70a" providerId="ADAL" clId="{43D14D93-8E1D-4459-B1C5-F25B7C822C16}" dt="2023-03-08T00:53:59.945" v="493" actId="20577"/>
          <ac:spMkLst>
            <pc:docMk/>
            <pc:sldMk cId="186792268" sldId="2389"/>
            <ac:spMk id="14" creationId="{95C5B109-8DD8-B1B9-4A4C-49FDA9494B30}"/>
          </ac:spMkLst>
        </pc:spChg>
        <pc:spChg chg="add mod topLvl">
          <ac:chgData name="Mosteller, Donald W." userId="437c18ba-1c48-47b2-8428-70e22917f70a" providerId="ADAL" clId="{43D14D93-8E1D-4459-B1C5-F25B7C822C16}" dt="2023-03-08T00:53:58.255" v="492" actId="20577"/>
          <ac:spMkLst>
            <pc:docMk/>
            <pc:sldMk cId="186792268" sldId="2389"/>
            <ac:spMk id="16" creationId="{2C1311DC-8312-3A61-1A9C-848CBF2E58C2}"/>
          </ac:spMkLst>
        </pc:spChg>
        <pc:spChg chg="add mod topLvl">
          <ac:chgData name="Mosteller, Donald W." userId="437c18ba-1c48-47b2-8428-70e22917f70a" providerId="ADAL" clId="{43D14D93-8E1D-4459-B1C5-F25B7C822C16}" dt="2023-03-08T00:57:54.225" v="580" actId="1076"/>
          <ac:spMkLst>
            <pc:docMk/>
            <pc:sldMk cId="186792268" sldId="2389"/>
            <ac:spMk id="18" creationId="{22887358-7B5A-64A3-57DC-9553A9C2ED93}"/>
          </ac:spMkLst>
        </pc:spChg>
        <pc:spChg chg="add del mod">
          <ac:chgData name="Mosteller, Donald W." userId="437c18ba-1c48-47b2-8428-70e22917f70a" providerId="ADAL" clId="{43D14D93-8E1D-4459-B1C5-F25B7C822C16}" dt="2023-03-08T00:32:49.541" v="272" actId="21"/>
          <ac:spMkLst>
            <pc:docMk/>
            <pc:sldMk cId="186792268" sldId="2389"/>
            <ac:spMk id="21" creationId="{BEFE5A1C-3304-B1CB-9966-1D744F19EDFF}"/>
          </ac:spMkLst>
        </pc:spChg>
        <pc:spChg chg="add mod">
          <ac:chgData name="Mosteller, Donald W." userId="437c18ba-1c48-47b2-8428-70e22917f70a" providerId="ADAL" clId="{43D14D93-8E1D-4459-B1C5-F25B7C822C16}" dt="2023-03-08T00:54:03.836" v="494" actId="20577"/>
          <ac:spMkLst>
            <pc:docMk/>
            <pc:sldMk cId="186792268" sldId="2389"/>
            <ac:spMk id="23" creationId="{C2FE731C-5AF7-82E4-C21F-63515FC1FC54}"/>
          </ac:spMkLst>
        </pc:spChg>
        <pc:spChg chg="add mod">
          <ac:chgData name="Mosteller, Donald W." userId="437c18ba-1c48-47b2-8428-70e22917f70a" providerId="ADAL" clId="{43D14D93-8E1D-4459-B1C5-F25B7C822C16}" dt="2023-03-08T00:54:09.170" v="496" actId="20577"/>
          <ac:spMkLst>
            <pc:docMk/>
            <pc:sldMk cId="186792268" sldId="2389"/>
            <ac:spMk id="25" creationId="{8C3460B0-9706-886F-7ECC-3DEDBCA4AF0C}"/>
          </ac:spMkLst>
        </pc:spChg>
        <pc:spChg chg="add del">
          <ac:chgData name="Mosteller, Donald W." userId="437c18ba-1c48-47b2-8428-70e22917f70a" providerId="ADAL" clId="{43D14D93-8E1D-4459-B1C5-F25B7C822C16}" dt="2023-03-08T00:36:40.104" v="315" actId="11529"/>
          <ac:spMkLst>
            <pc:docMk/>
            <pc:sldMk cId="186792268" sldId="2389"/>
            <ac:spMk id="26" creationId="{345522D1-77D5-518C-03B5-4A35F2172C44}"/>
          </ac:spMkLst>
        </pc:spChg>
        <pc:spChg chg="add del mod">
          <ac:chgData name="Mosteller, Donald W." userId="437c18ba-1c48-47b2-8428-70e22917f70a" providerId="ADAL" clId="{43D14D93-8E1D-4459-B1C5-F25B7C822C16}" dt="2023-03-08T00:44:52.018" v="366" actId="21"/>
          <ac:spMkLst>
            <pc:docMk/>
            <pc:sldMk cId="186792268" sldId="2389"/>
            <ac:spMk id="27" creationId="{E4D2BA0A-5C76-AB05-36BC-90FF2EA703DF}"/>
          </ac:spMkLst>
        </pc:spChg>
        <pc:spChg chg="add del mod">
          <ac:chgData name="Mosteller, Donald W." userId="437c18ba-1c48-47b2-8428-70e22917f70a" providerId="ADAL" clId="{43D14D93-8E1D-4459-B1C5-F25B7C822C16}" dt="2023-03-08T00:44:50.204" v="365" actId="21"/>
          <ac:spMkLst>
            <pc:docMk/>
            <pc:sldMk cId="186792268" sldId="2389"/>
            <ac:spMk id="28" creationId="{9D06B424-2D99-8640-69C0-642C2C0D77A1}"/>
          </ac:spMkLst>
        </pc:spChg>
        <pc:spChg chg="add del mod">
          <ac:chgData name="Mosteller, Donald W." userId="437c18ba-1c48-47b2-8428-70e22917f70a" providerId="ADAL" clId="{43D14D93-8E1D-4459-B1C5-F25B7C822C16}" dt="2023-03-08T00:45:02.140" v="368" actId="21"/>
          <ac:spMkLst>
            <pc:docMk/>
            <pc:sldMk cId="186792268" sldId="2389"/>
            <ac:spMk id="29" creationId="{4D4B039A-92BB-57DF-D397-25E2CB14C050}"/>
          </ac:spMkLst>
        </pc:spChg>
        <pc:spChg chg="add mod">
          <ac:chgData name="Mosteller, Donald W." userId="437c18ba-1c48-47b2-8428-70e22917f70a" providerId="ADAL" clId="{43D14D93-8E1D-4459-B1C5-F25B7C822C16}" dt="2023-03-08T00:57:40.103" v="578" actId="1076"/>
          <ac:spMkLst>
            <pc:docMk/>
            <pc:sldMk cId="186792268" sldId="2389"/>
            <ac:spMk id="32" creationId="{1F585133-16EA-9E55-A56C-325FA63B031C}"/>
          </ac:spMkLst>
        </pc:spChg>
        <pc:spChg chg="add del mod ord">
          <ac:chgData name="Mosteller, Donald W." userId="437c18ba-1c48-47b2-8428-70e22917f70a" providerId="ADAL" clId="{43D14D93-8E1D-4459-B1C5-F25B7C822C16}" dt="2023-03-08T00:51:52.912" v="456" actId="21"/>
          <ac:spMkLst>
            <pc:docMk/>
            <pc:sldMk cId="186792268" sldId="2389"/>
            <ac:spMk id="33" creationId="{A8BEF952-A36A-84C5-E0E6-613EBF61D3AF}"/>
          </ac:spMkLst>
        </pc:spChg>
        <pc:spChg chg="add mod ord">
          <ac:chgData name="Mosteller, Donald W." userId="437c18ba-1c48-47b2-8428-70e22917f70a" providerId="ADAL" clId="{43D14D93-8E1D-4459-B1C5-F25B7C822C16}" dt="2023-03-08T00:57:40.103" v="578" actId="1076"/>
          <ac:spMkLst>
            <pc:docMk/>
            <pc:sldMk cId="186792268" sldId="2389"/>
            <ac:spMk id="36" creationId="{4B0557AF-11EA-D07A-180D-76A4277E8909}"/>
          </ac:spMkLst>
        </pc:spChg>
        <pc:spChg chg="mod">
          <ac:chgData name="Mosteller, Donald W." userId="437c18ba-1c48-47b2-8428-70e22917f70a" providerId="ADAL" clId="{43D14D93-8E1D-4459-B1C5-F25B7C822C16}" dt="2023-03-08T00:58:06.486" v="581" actId="122"/>
          <ac:spMkLst>
            <pc:docMk/>
            <pc:sldMk cId="186792268" sldId="2389"/>
            <ac:spMk id="26629" creationId="{00000000-0000-0000-0000-000000000000}"/>
          </ac:spMkLst>
        </pc:spChg>
        <pc:grpChg chg="add del mod">
          <ac:chgData name="Mosteller, Donald W." userId="437c18ba-1c48-47b2-8428-70e22917f70a" providerId="ADAL" clId="{43D14D93-8E1D-4459-B1C5-F25B7C822C16}" dt="2023-03-08T00:23:19.942" v="203" actId="165"/>
          <ac:grpSpMkLst>
            <pc:docMk/>
            <pc:sldMk cId="186792268" sldId="2389"/>
            <ac:grpSpMk id="19" creationId="{1F5C3107-DFD7-BB6E-1ED3-9B9F2C4F5C83}"/>
          </ac:grpSpMkLst>
        </pc:grpChg>
        <pc:grpChg chg="add mod">
          <ac:chgData name="Mosteller, Donald W." userId="437c18ba-1c48-47b2-8428-70e22917f70a" providerId="ADAL" clId="{43D14D93-8E1D-4459-B1C5-F25B7C822C16}" dt="2023-03-08T00:57:50.738" v="579" actId="1076"/>
          <ac:grpSpMkLst>
            <pc:docMk/>
            <pc:sldMk cId="186792268" sldId="2389"/>
            <ac:grpSpMk id="30" creationId="{109456A2-A7A1-6FC9-0D07-118D648A4259}"/>
          </ac:grpSpMkLst>
        </pc:grpChg>
        <pc:grpChg chg="add mod">
          <ac:chgData name="Mosteller, Donald W." userId="437c18ba-1c48-47b2-8428-70e22917f70a" providerId="ADAL" clId="{43D14D93-8E1D-4459-B1C5-F25B7C822C16}" dt="2023-03-08T00:52:55.196" v="481" actId="338"/>
          <ac:grpSpMkLst>
            <pc:docMk/>
            <pc:sldMk cId="186792268" sldId="2389"/>
            <ac:grpSpMk id="34" creationId="{9609B3A4-8CB6-BB6F-58D1-9A6DC6FB0AD1}"/>
          </ac:grpSpMkLst>
        </pc:grpChg>
        <pc:grpChg chg="add mod">
          <ac:chgData name="Mosteller, Donald W." userId="437c18ba-1c48-47b2-8428-70e22917f70a" providerId="ADAL" clId="{43D14D93-8E1D-4459-B1C5-F25B7C822C16}" dt="2023-03-08T00:57:54.225" v="580" actId="1076"/>
          <ac:grpSpMkLst>
            <pc:docMk/>
            <pc:sldMk cId="186792268" sldId="2389"/>
            <ac:grpSpMk id="35" creationId="{CAECBAE5-4971-1FBD-9369-EDC227282279}"/>
          </ac:grpSpMkLst>
        </pc:grpChg>
        <pc:grpChg chg="del">
          <ac:chgData name="Mosteller, Donald W." userId="437c18ba-1c48-47b2-8428-70e22917f70a" providerId="ADAL" clId="{43D14D93-8E1D-4459-B1C5-F25B7C822C16}" dt="2023-03-08T00:13:31.693" v="25" actId="21"/>
          <ac:grpSpMkLst>
            <pc:docMk/>
            <pc:sldMk cId="186792268" sldId="2389"/>
            <ac:grpSpMk id="26627" creationId="{00000000-0000-0000-0000-000000000000}"/>
          </ac:grpSpMkLst>
        </pc:grpChg>
        <pc:picChg chg="add mod">
          <ac:chgData name="Mosteller, Donald W." userId="437c18ba-1c48-47b2-8428-70e22917f70a" providerId="ADAL" clId="{43D14D93-8E1D-4459-B1C5-F25B7C822C16}" dt="2023-03-08T00:27:06.419" v="225" actId="1076"/>
          <ac:picMkLst>
            <pc:docMk/>
            <pc:sldMk cId="186792268" sldId="2389"/>
            <ac:picMk id="1026" creationId="{E6577D3C-E415-35F1-3226-4FA3611F929F}"/>
          </ac:picMkLst>
        </pc:picChg>
        <pc:picChg chg="add mod">
          <ac:chgData name="Mosteller, Donald W." userId="437c18ba-1c48-47b2-8428-70e22917f70a" providerId="ADAL" clId="{43D14D93-8E1D-4459-B1C5-F25B7C822C16}" dt="2023-03-08T00:57:50.738" v="579" actId="1076"/>
          <ac:picMkLst>
            <pc:docMk/>
            <pc:sldMk cId="186792268" sldId="2389"/>
            <ac:picMk id="1028" creationId="{4EB92BBC-D268-5A96-C16C-6AF25AE610F2}"/>
          </ac:picMkLst>
        </pc:picChg>
        <pc:picChg chg="add del mod">
          <ac:chgData name="Mosteller, Donald W." userId="437c18ba-1c48-47b2-8428-70e22917f70a" providerId="ADAL" clId="{43D14D93-8E1D-4459-B1C5-F25B7C822C16}" dt="2023-03-08T00:27:57.700" v="231"/>
          <ac:picMkLst>
            <pc:docMk/>
            <pc:sldMk cId="186792268" sldId="2389"/>
            <ac:picMk id="1030" creationId="{02359E7A-57CA-B033-F6FA-3CAA98A1A9BA}"/>
          </ac:picMkLst>
        </pc:picChg>
        <pc:picChg chg="add mod">
          <ac:chgData name="Mosteller, Donald W." userId="437c18ba-1c48-47b2-8428-70e22917f70a" providerId="ADAL" clId="{43D14D93-8E1D-4459-B1C5-F25B7C822C16}" dt="2023-03-08T00:57:54.225" v="580" actId="1076"/>
          <ac:picMkLst>
            <pc:docMk/>
            <pc:sldMk cId="186792268" sldId="2389"/>
            <ac:picMk id="1032" creationId="{F9B71CA0-65EB-47F9-9316-29C3EFA06FF7}"/>
          </ac:picMkLst>
        </pc:picChg>
        <pc:picChg chg="add mod">
          <ac:chgData name="Mosteller, Donald W." userId="437c18ba-1c48-47b2-8428-70e22917f70a" providerId="ADAL" clId="{43D14D93-8E1D-4459-B1C5-F25B7C822C16}" dt="2023-03-08T00:47:30.172" v="393" actId="1076"/>
          <ac:picMkLst>
            <pc:docMk/>
            <pc:sldMk cId="186792268" sldId="2389"/>
            <ac:picMk id="1034" creationId="{AD39B32C-E2EF-A6C0-4B80-89005014BC63}"/>
          </ac:picMkLst>
        </pc:picChg>
        <pc:picChg chg="add del mod">
          <ac:chgData name="Mosteller, Donald W." userId="437c18ba-1c48-47b2-8428-70e22917f70a" providerId="ADAL" clId="{43D14D93-8E1D-4459-B1C5-F25B7C822C16}" dt="2023-03-08T00:49:44.084" v="402" actId="21"/>
          <ac:picMkLst>
            <pc:docMk/>
            <pc:sldMk cId="186792268" sldId="2389"/>
            <ac:picMk id="1036" creationId="{509BDD4F-DC05-2533-C50A-A4CA4DEB88FB}"/>
          </ac:picMkLst>
        </pc:picChg>
      </pc:sldChg>
      <pc:sldChg chg="new del">
        <pc:chgData name="Mosteller, Donald W." userId="437c18ba-1c48-47b2-8428-70e22917f70a" providerId="ADAL" clId="{43D14D93-8E1D-4459-B1C5-F25B7C822C16}" dt="2023-03-08T00:58:21.523" v="583" actId="680"/>
        <pc:sldMkLst>
          <pc:docMk/>
          <pc:sldMk cId="3329495508" sldId="23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19297-2013-437B-A1B7-03B8FE52BF7C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46A2F-EBA9-439F-A76D-60D66F558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8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6875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71D56-23DE-4355-B052-C4B4D1A1A60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427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78D8E-4377-4095-8C03-887A871799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86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F70B5-7A4E-45FE-9A1A-9BD2ABFA6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99A564-0DB4-022A-6C2A-BF61DE767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70FCE-ACC2-21FA-FD21-3CEDB1CE2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7E5C-AF47-499F-8EFA-60E59A99745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22A26-5F5D-FDDE-BA54-DC1949296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7D192-B5DD-A27B-C7A2-35668EF50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6A1C-D01F-4687-8033-12ED84E2D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17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70519-4D5D-4F15-A20F-A7F5804EB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12BD8D-4F48-C420-A899-4829C1308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6DFE8-ECB6-A89E-BF53-FB196EA2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7E5C-AF47-499F-8EFA-60E59A99745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58CB4-C011-0F73-9D1A-739BA2351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237C0-8BE1-EA49-927B-91387AEDE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6A1C-D01F-4687-8033-12ED84E2D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9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C05367-795B-0B4C-C6DC-D060B726F0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9AF7AD-4D8B-FCF9-2F20-D2E2EF92E9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5DBB4-85C5-D9CB-934A-D1F0F74F0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7E5C-AF47-499F-8EFA-60E59A99745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EBA85-1952-AA3C-F6D0-8B479155D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DA208-1570-E0B0-190E-5D41FD96B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6A1C-D01F-4687-8033-12ED84E2D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97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2743200"/>
          </a:xfrm>
          <a:prstGeom prst="rect">
            <a:avLst/>
          </a:prstGeom>
          <a:gradFill flip="none" rotWithShape="1">
            <a:gsLst>
              <a:gs pos="0">
                <a:srgbClr val="D7D7D7"/>
              </a:gs>
              <a:gs pos="76000">
                <a:srgbClr val="FBFBFB"/>
              </a:gs>
              <a:gs pos="100000">
                <a:srgbClr val="FDFDFD"/>
              </a:gs>
              <a:gs pos="55000">
                <a:srgbClr val="FBFBF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hangingPunct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285750" y="1593707"/>
            <a:ext cx="11448537" cy="11923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00" b="0" i="0">
                <a:solidFill>
                  <a:schemeClr val="tx2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8742599" y="1982355"/>
            <a:ext cx="3017520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8742599" y="2338317"/>
            <a:ext cx="2560320" cy="288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>
                <a:solidFill>
                  <a:srgbClr val="282B2E"/>
                </a:solidFill>
                <a:latin typeface="+mn-lt"/>
                <a:cs typeface="Arial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852551" y="6594476"/>
            <a:ext cx="10339449" cy="27432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>
            <a:spLocks/>
          </p:cNvSpPr>
          <p:nvPr userDrawn="1"/>
        </p:nvSpPr>
        <p:spPr>
          <a:xfrm flipH="1">
            <a:off x="1" y="6594476"/>
            <a:ext cx="1920240" cy="2743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5835" y="6612573"/>
            <a:ext cx="6593417" cy="23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50">
                <a:solidFill>
                  <a:prstClr val="white"/>
                </a:solidFill>
                <a:latin typeface="Franklin Gothic Medium"/>
                <a:ea typeface="ＭＳ Ｐゴシック" pitchFamily="-106" charset="-128"/>
                <a:cs typeface="ＭＳ Ｐゴシック" pitchFamily="-106" charset="-128"/>
              </a:rPr>
              <a:t>U.S. DEPARTMENT OF ENERGY       OFFICE OF ENERGY EFFICIENCY &amp; RENEWABLE ENERGY</a:t>
            </a:r>
          </a:p>
        </p:txBody>
      </p:sp>
      <p:pic>
        <p:nvPicPr>
          <p:cNvPr id="13" name="Picture 15">
            <a:extLst>
              <a:ext uri="{FF2B5EF4-FFF2-40B4-BE49-F238E27FC236}">
                <a16:creationId xmlns:a16="http://schemas.microsoft.com/office/drawing/2014/main" id="{1EB43DBA-D50B-4AE1-B0A2-57111EA829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4511" y="3258213"/>
            <a:ext cx="3291474" cy="131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>
            <a:extLst>
              <a:ext uri="{FF2B5EF4-FFF2-40B4-BE49-F238E27FC236}">
                <a16:creationId xmlns:a16="http://schemas.microsoft.com/office/drawing/2014/main" id="{B7592B11-E42E-42DD-8B5D-6866DD23CF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8474" y="4479755"/>
            <a:ext cx="3483525" cy="213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>
            <a:extLst>
              <a:ext uri="{FF2B5EF4-FFF2-40B4-BE49-F238E27FC236}">
                <a16:creationId xmlns:a16="http://schemas.microsoft.com/office/drawing/2014/main" id="{E174F66B-C251-4A81-9C4A-123322D867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6073" y="3258214"/>
            <a:ext cx="2232401" cy="333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34D4E9FF-A5D8-46D7-AA1E-C8801C0DB5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8562" y="3258213"/>
            <a:ext cx="3483437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>
            <a:extLst>
              <a:ext uri="{FF2B5EF4-FFF2-40B4-BE49-F238E27FC236}">
                <a16:creationId xmlns:a16="http://schemas.microsoft.com/office/drawing/2014/main" id="{100C6ACD-E03D-4E81-B2A8-0A7520959CE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8" y="3258212"/>
            <a:ext cx="3179604" cy="161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>
            <a:extLst>
              <a:ext uri="{FF2B5EF4-FFF2-40B4-BE49-F238E27FC236}">
                <a16:creationId xmlns:a16="http://schemas.microsoft.com/office/drawing/2014/main" id="{808FA157-A667-4F73-B1A2-8BC1C70C8FB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601" y="4567856"/>
            <a:ext cx="4205384" cy="202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>
            <a:extLst>
              <a:ext uri="{FF2B5EF4-FFF2-40B4-BE49-F238E27FC236}">
                <a16:creationId xmlns:a16="http://schemas.microsoft.com/office/drawing/2014/main" id="{B65BDCE8-9A4F-4CD5-922E-85DCC348F9F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4" y="4598440"/>
            <a:ext cx="2635524" cy="19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C6C6D6F-C85B-4B0B-9DBF-11402820B94D}"/>
              </a:ext>
            </a:extLst>
          </p:cNvPr>
          <p:cNvSpPr txBox="1"/>
          <p:nvPr userDrawn="1"/>
        </p:nvSpPr>
        <p:spPr>
          <a:xfrm>
            <a:off x="6416351" y="6610199"/>
            <a:ext cx="50681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000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BTO Overview – Internal Only – 2/23/21 ver.2/22</a:t>
            </a:r>
            <a:endParaRPr lang="en-US" sz="950">
              <a:solidFill>
                <a:prstClr val="white"/>
              </a:solidFill>
              <a:latin typeface="Franklin Gothic Medium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6528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F8DBE3-D878-4B09-8129-9EC6B1EC050A}"/>
              </a:ext>
            </a:extLst>
          </p:cNvPr>
          <p:cNvSpPr/>
          <p:nvPr userDrawn="1"/>
        </p:nvSpPr>
        <p:spPr>
          <a:xfrm>
            <a:off x="0" y="0"/>
            <a:ext cx="12192000" cy="2743200"/>
          </a:xfrm>
          <a:prstGeom prst="rect">
            <a:avLst/>
          </a:prstGeom>
          <a:gradFill flip="none" rotWithShape="1">
            <a:gsLst>
              <a:gs pos="0">
                <a:srgbClr val="D7D7D7"/>
              </a:gs>
              <a:gs pos="76000">
                <a:srgbClr val="FBFBFB"/>
              </a:gs>
              <a:gs pos="100000">
                <a:srgbClr val="FDFDFD"/>
              </a:gs>
              <a:gs pos="55000">
                <a:srgbClr val="FBFBF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hangingPunct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"/>
            <a:ext cx="12192000" cy="812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487699" y="1045595"/>
            <a:ext cx="11430000" cy="52446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852551" y="6594476"/>
            <a:ext cx="10339449" cy="27432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Rectangle 12"/>
          <p:cNvSpPr>
            <a:spLocks/>
          </p:cNvSpPr>
          <p:nvPr userDrawn="1"/>
        </p:nvSpPr>
        <p:spPr>
          <a:xfrm flipH="1">
            <a:off x="1" y="6594476"/>
            <a:ext cx="1920240" cy="2743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5835" y="6612573"/>
            <a:ext cx="6593417" cy="23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50">
                <a:solidFill>
                  <a:prstClr val="white"/>
                </a:solidFill>
                <a:latin typeface="Franklin Gothic Medium"/>
                <a:ea typeface="ＭＳ Ｐゴシック" pitchFamily="-106" charset="-128"/>
                <a:cs typeface="ＭＳ Ｐゴシック" pitchFamily="-106" charset="-128"/>
              </a:rPr>
              <a:t>U.S. DEPARTMENT OF ENERGY       OFFICE OF ENERGY EFFICIENCY &amp; RENEWABLE ENERGY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465BCF4-2AA9-1144-ACBF-7A58B8E03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262" y="6580989"/>
            <a:ext cx="533040" cy="27432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EDA67C27-FA29-A94D-86C1-BE1DB7628B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7C9CB9-6B56-4FE5-AF9F-B4691F11F8C7}"/>
              </a:ext>
            </a:extLst>
          </p:cNvPr>
          <p:cNvSpPr txBox="1"/>
          <p:nvPr userDrawn="1"/>
        </p:nvSpPr>
        <p:spPr>
          <a:xfrm>
            <a:off x="6416351" y="6610199"/>
            <a:ext cx="50681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000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BTO Overview – Internal Only – 2/23/21 ver.2/22 </a:t>
            </a:r>
            <a:endParaRPr lang="en-US" sz="950">
              <a:solidFill>
                <a:prstClr val="white"/>
              </a:solidFill>
              <a:latin typeface="Franklin Gothic Medium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7403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852551" y="6594476"/>
            <a:ext cx="10339449" cy="27432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>
            <a:spLocks/>
          </p:cNvSpPr>
          <p:nvPr userDrawn="1"/>
        </p:nvSpPr>
        <p:spPr>
          <a:xfrm flipH="1">
            <a:off x="1" y="6594476"/>
            <a:ext cx="1920240" cy="2743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76276"/>
            <a:ext cx="12192000" cy="282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89457"/>
            <a:ext cx="12192000" cy="8127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3257084"/>
            <a:ext cx="12191999" cy="115056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5835" y="6612573"/>
            <a:ext cx="6593417" cy="23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50">
                <a:solidFill>
                  <a:prstClr val="white"/>
                </a:solidFill>
                <a:latin typeface="Franklin Gothic Medium"/>
                <a:ea typeface="ＭＳ Ｐゴシック" pitchFamily="-106" charset="-128"/>
                <a:cs typeface="ＭＳ Ｐゴシック" pitchFamily="-106" charset="-128"/>
              </a:rPr>
              <a:t>U.S. DEPARTMENT OF ENERGY       OFFICE OF ENERGY EFFICIENCY &amp; RENEWABLE ENERGY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5916"/>
            <a:ext cx="12192000" cy="2743200"/>
          </a:xfrm>
          <a:prstGeom prst="rect">
            <a:avLst/>
          </a:prstGeom>
          <a:gradFill>
            <a:gsLst>
              <a:gs pos="13000">
                <a:schemeClr val="bg1">
                  <a:lumMod val="85000"/>
                </a:schemeClr>
              </a:gs>
              <a:gs pos="74000">
                <a:srgbClr val="FBFBFB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hangingPunct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465BCF4-2AA9-1144-ACBF-7A58B8E03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262" y="6580989"/>
            <a:ext cx="533040" cy="27432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EDA67C27-FA29-A94D-86C1-BE1DB7628B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415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B71F48-9A50-5D4B-9E5D-8D589EB6683A}"/>
              </a:ext>
            </a:extLst>
          </p:cNvPr>
          <p:cNvSpPr/>
          <p:nvPr userDrawn="1"/>
        </p:nvSpPr>
        <p:spPr>
          <a:xfrm>
            <a:off x="0" y="2721980"/>
            <a:ext cx="12192000" cy="38871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89457"/>
            <a:ext cx="12192000" cy="8127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3257084"/>
            <a:ext cx="12191999" cy="115056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852551" y="6594476"/>
            <a:ext cx="10339449" cy="27432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Rectangle 13"/>
          <p:cNvSpPr>
            <a:spLocks/>
          </p:cNvSpPr>
          <p:nvPr userDrawn="1"/>
        </p:nvSpPr>
        <p:spPr>
          <a:xfrm flipH="1">
            <a:off x="1" y="6594476"/>
            <a:ext cx="1920240" cy="2743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5835" y="6612573"/>
            <a:ext cx="6593417" cy="23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50">
                <a:solidFill>
                  <a:prstClr val="white"/>
                </a:solidFill>
                <a:latin typeface="Franklin Gothic Medium"/>
                <a:ea typeface="ＭＳ Ｐゴシック" pitchFamily="-106" charset="-128"/>
                <a:cs typeface="ＭＳ Ｐゴシック" pitchFamily="-106" charset="-128"/>
              </a:rPr>
              <a:t>U.S. DEPARTMENT OF ENERGY       OFFICE OF ENERGY EFFICIENCY &amp; RENEWABLE ENERGY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465BCF4-2AA9-1144-ACBF-7A58B8E03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262" y="6580989"/>
            <a:ext cx="533040" cy="27432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EDA67C27-FA29-A94D-86C1-BE1DB7628B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4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06" y="27802"/>
            <a:ext cx="11633200" cy="812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BTO Overview - Internal Only - 2/23/21 ver.2/22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5BCF4-2AA9-1144-ACBF-7A58B8E03775}"/>
              </a:ext>
            </a:extLst>
          </p:cNvPr>
          <p:cNvSpPr txBox="1">
            <a:spLocks/>
          </p:cNvSpPr>
          <p:nvPr userDrawn="1"/>
        </p:nvSpPr>
        <p:spPr>
          <a:xfrm>
            <a:off x="11542262" y="6580989"/>
            <a:ext cx="53304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fld id="{EDA67C27-FA29-A94D-86C1-BE1DB7628B1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394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BTO Overview - Internal Only - 2/23/21 ver.2/22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D7ED-2BF7-41E4-AC65-7BE66EB71AB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465BCF4-2AA9-1144-ACBF-7A58B8E03775}"/>
              </a:ext>
            </a:extLst>
          </p:cNvPr>
          <p:cNvSpPr txBox="1">
            <a:spLocks/>
          </p:cNvSpPr>
          <p:nvPr userDrawn="1"/>
        </p:nvSpPr>
        <p:spPr>
          <a:xfrm>
            <a:off x="11542262" y="6580989"/>
            <a:ext cx="53304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fld id="{EDA67C27-FA29-A94D-86C1-BE1DB7628B1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96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BB900C5-3B36-3648-A2A6-21A6B00AA3C9}"/>
              </a:ext>
            </a:extLst>
          </p:cNvPr>
          <p:cNvSpPr/>
          <p:nvPr userDrawn="1"/>
        </p:nvSpPr>
        <p:spPr>
          <a:xfrm>
            <a:off x="0" y="0"/>
            <a:ext cx="12192000" cy="2754775"/>
          </a:xfrm>
          <a:prstGeom prst="rect">
            <a:avLst/>
          </a:prstGeom>
          <a:gradFill>
            <a:gsLst>
              <a:gs pos="100000">
                <a:srgbClr val="E9F0FB"/>
              </a:gs>
              <a:gs pos="0">
                <a:schemeClr val="bg1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B71F48-9A50-5D4B-9E5D-8D589EB6683A}"/>
              </a:ext>
            </a:extLst>
          </p:cNvPr>
          <p:cNvSpPr/>
          <p:nvPr userDrawn="1"/>
        </p:nvSpPr>
        <p:spPr>
          <a:xfrm>
            <a:off x="0" y="2721980"/>
            <a:ext cx="12192000" cy="38871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4AE9B2-5D23-A244-978F-A1B38A4511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403" b="18856"/>
          <a:stretch/>
        </p:blipFill>
        <p:spPr>
          <a:xfrm>
            <a:off x="0" y="2311400"/>
            <a:ext cx="12191999" cy="4508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1941975"/>
            <a:ext cx="11633200" cy="812800"/>
          </a:xfrm>
          <a:noFill/>
        </p:spPr>
        <p:txBody>
          <a:bodyPr/>
          <a:lstStyle>
            <a:lvl1pPr marL="223838" indent="0">
              <a:defRPr lang="en-US" sz="4800" b="1" kern="1200" dirty="0">
                <a:solidFill>
                  <a:schemeClr val="tx2"/>
                </a:solidFill>
                <a:latin typeface="+mj-lt"/>
                <a:ea typeface="ヒラギノ角ゴ Pro W3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1852551" y="6594476"/>
            <a:ext cx="10339449" cy="27432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2" name="Rectangle 21"/>
          <p:cNvSpPr>
            <a:spLocks/>
          </p:cNvSpPr>
          <p:nvPr userDrawn="1"/>
        </p:nvSpPr>
        <p:spPr>
          <a:xfrm flipH="1">
            <a:off x="1" y="6594476"/>
            <a:ext cx="1920240" cy="2743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5835" y="6603218"/>
            <a:ext cx="6593417" cy="23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50">
                <a:solidFill>
                  <a:schemeClr val="bg1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rPr>
              <a:t>U.S. DEPARTMENT OF ENERGY       OFFICE OF ENERGY EFFICIENCY &amp; RENEWABLE ENERGY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F07621-CC2F-4A17-9D7F-8A389342C28D}"/>
              </a:ext>
            </a:extLst>
          </p:cNvPr>
          <p:cNvSpPr txBox="1"/>
          <p:nvPr userDrawn="1"/>
        </p:nvSpPr>
        <p:spPr>
          <a:xfrm>
            <a:off x="5747474" y="6603218"/>
            <a:ext cx="57947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0" i="1">
                <a:solidFill>
                  <a:schemeClr val="bg1"/>
                </a:solidFill>
                <a:latin typeface="+mn-lt"/>
              </a:rPr>
              <a:t>For</a:t>
            </a:r>
            <a:r>
              <a:rPr lang="en-US" sz="1100" b="0" i="1" baseline="0">
                <a:solidFill>
                  <a:schemeClr val="bg1"/>
                </a:solidFill>
                <a:latin typeface="+mn-lt"/>
              </a:rPr>
              <a:t> DOE Internal Use Only</a:t>
            </a:r>
            <a:endParaRPr lang="en-US" sz="1100" b="0" i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497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600" y="914400"/>
            <a:ext cx="109728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44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8D1B1-8664-9991-362B-69199A342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27024-2211-8D0B-147B-144BB4ED5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89D30-9D8E-7570-3419-F2082B9F7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7E5C-AF47-499F-8EFA-60E59A99745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0557B-3D04-A3BC-CBB7-47431CA0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DA337-878F-3FFB-28A3-2F545DCD3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6A1C-D01F-4687-8033-12ED84E2D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0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43903" y="960148"/>
            <a:ext cx="11704320" cy="5370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7719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Int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82B2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09600" y="1066800"/>
            <a:ext cx="10972800" cy="502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1938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914400"/>
            <a:ext cx="1097280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94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66BF7-E3C3-2524-0C9B-C80BBB9C6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038D8-8C35-E1B3-D0CB-FAECDD61F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2ECA9-5768-9247-A8D9-A73E5C948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7E5C-AF47-499F-8EFA-60E59A99745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03EFB-44B3-C1A3-2DE7-ED6DD335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E7B24-57F9-0F50-9C52-5A8606C5E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6A1C-D01F-4687-8033-12ED84E2D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0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A0381-2F35-493D-9A96-ED0D59C1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84C85-DD4B-9A0C-777F-A0A2B8100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04E151-2F65-F061-B02B-B2199076D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58F001-D0C5-AAFA-80BB-4EA01E1D2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7E5C-AF47-499F-8EFA-60E59A99745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D723E-A56B-5208-0314-230150149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CFC0EF-E208-1218-2E77-2A065F386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6A1C-D01F-4687-8033-12ED84E2D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9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F884-C23B-F008-278B-05F525E84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E5970-26A6-A984-DCC4-B1C77C1C6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10F35-8DF2-E3DB-D0DC-D8ACC591A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E5BE22-D31F-2356-7C44-EE646243BF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678183-B274-F98B-BE97-42E82905A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720583-C6D2-2641-EDF5-27E0437C7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7E5C-AF47-499F-8EFA-60E59A99745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220492-6932-4418-4199-714883494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21F393-6411-DFB5-F39D-9B74EF3AA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6A1C-D01F-4687-8033-12ED84E2D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3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80591-1DBA-53D2-AB61-DF3A1802B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BEA7B8-69CF-1E78-9E34-38E21E53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7E5C-AF47-499F-8EFA-60E59A99745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7168FF-6532-0D44-970F-78E8C0CCB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4E025F-B035-3C40-EAE2-BE19EAA5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6A1C-D01F-4687-8033-12ED84E2D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3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FE3F08-EE5F-13BF-2B16-7BEB78002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7E5C-AF47-499F-8EFA-60E59A99745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5A1C2-CE0A-8B4F-1598-3C9CC9437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0020E-7523-DD14-7783-3E79C6C4E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6A1C-D01F-4687-8033-12ED84E2D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58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869DC-858A-E242-F463-4AFE24C85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CD571-066A-7387-2104-F101C246F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B0AB8F-DE0A-DCA3-6ECA-561166A7A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8F495A-5C91-7DA1-F1B8-6A29D9EFB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7E5C-AF47-499F-8EFA-60E59A99745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BBCA93-3B80-02EE-C81C-FBF87C484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7DF22-772E-B8B9-1196-7577D31FD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6A1C-D01F-4687-8033-12ED84E2D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7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31B6F-7F1B-578D-9FA1-7CC606ECB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8024B0-4F3A-6AD2-0B8E-4B2BF3F63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0741F-9E1E-7A5D-0947-3720CFB22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47479-D5EE-2BCD-DB5D-D596787B1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7E5C-AF47-499F-8EFA-60E59A99745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D858C-0C77-282A-882F-B4E6F477F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3F4653-7772-E197-8085-D6AEE7603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6A1C-D01F-4687-8033-12ED84E2D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2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2D9724-1A9A-29D7-174E-63FBAA0A5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E3C55-35BE-5210-E98F-37902F4BA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AB31D-5C11-C722-B5C8-9B0D43635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47E5C-AF47-499F-8EFA-60E59A997450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DC02B-8D85-364C-240D-75DE4EA813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5BB38-4558-0A97-27CE-002C23E36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B6A1C-D01F-4687-8033-12ED84E2D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2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80484" y="-38100"/>
            <a:ext cx="11633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" name="Text Placeholder 9"/>
          <p:cNvSpPr txBox="1">
            <a:spLocks/>
          </p:cNvSpPr>
          <p:nvPr/>
        </p:nvSpPr>
        <p:spPr>
          <a:xfrm>
            <a:off x="11588752" y="6605588"/>
            <a:ext cx="603249" cy="2413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fld id="{20C3A0E6-1822-436A-A808-5AB2A2F0B890}" type="slidenum">
              <a:rPr lang="en-US" altLang="en-US" sz="90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pPr algn="ctr" eaLnBrk="1" hangingPunct="1">
                <a:lnSpc>
                  <a:spcPct val="9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US" altLang="en-US" sz="900">
              <a:solidFill>
                <a:srgbClr val="FFFFFF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flipH="1" flipV="1">
            <a:off x="0" y="787401"/>
            <a:ext cx="12192000" cy="285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32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80484" y="1047750"/>
            <a:ext cx="11430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916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US" sz="3600" b="1" kern="1200" dirty="0">
          <a:solidFill>
            <a:schemeClr val="tx2"/>
          </a:solidFill>
          <a:latin typeface="+mj-lt"/>
          <a:ea typeface="ヒラギノ角ゴ Pro W3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rgbClr val="282B2E"/>
          </a:solidFill>
          <a:latin typeface="+mj-lt"/>
          <a:ea typeface="ヒラギノ角ゴ Pro W3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282B2E"/>
          </a:solidFill>
          <a:latin typeface="+mn-lt"/>
          <a:ea typeface="ヒラギノ角ゴ Pro W3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282B2E"/>
          </a:solidFill>
          <a:latin typeface="+mn-lt"/>
          <a:ea typeface="ヒラギノ角ゴ Pro W3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82B2E"/>
          </a:solidFill>
          <a:latin typeface="+mn-lt"/>
          <a:ea typeface="ヒラギノ角ゴ Pro W3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282B2E"/>
          </a:solidFill>
          <a:latin typeface="+mn-lt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hyperlink" Target="http://www.herox.com/buildingsU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s://www.herox.com/BuildingsUpPrize" TargetMode="Externa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>
            <a:extLst>
              <a:ext uri="{FF2B5EF4-FFF2-40B4-BE49-F238E27FC236}">
                <a16:creationId xmlns:a16="http://schemas.microsoft.com/office/drawing/2014/main" id="{4B0557AF-11EA-D07A-180D-76A4277E8909}"/>
              </a:ext>
            </a:extLst>
          </p:cNvPr>
          <p:cNvSpPr/>
          <p:nvPr/>
        </p:nvSpPr>
        <p:spPr>
          <a:xfrm>
            <a:off x="4623408" y="1016242"/>
            <a:ext cx="3278959" cy="271962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9" name="Title 1"/>
          <p:cNvSpPr>
            <a:spLocks noGrp="1"/>
          </p:cNvSpPr>
          <p:nvPr>
            <p:ph type="title"/>
          </p:nvPr>
        </p:nvSpPr>
        <p:spPr>
          <a:xfrm>
            <a:off x="331304" y="732"/>
            <a:ext cx="11860696" cy="812725"/>
          </a:xfrm>
        </p:spPr>
        <p:txBody>
          <a:bodyPr/>
          <a:lstStyle/>
          <a:p>
            <a:r>
              <a:rPr altLang="en-US" dirty="0">
                <a:ea typeface="ヒラギノ角ゴ Pro W3"/>
                <a:cs typeface="Arial" panose="020B0604020202020204" pitchFamily="34" charset="0"/>
              </a:rPr>
              <a:t>Federal Incentives Available for Affordable Housing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401E07-C4E2-B6DC-C3BA-0496CD24F2D8}"/>
              </a:ext>
            </a:extLst>
          </p:cNvPr>
          <p:cNvSpPr txBox="1"/>
          <p:nvPr/>
        </p:nvSpPr>
        <p:spPr>
          <a:xfrm>
            <a:off x="505081" y="2334110"/>
            <a:ext cx="3545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Home Energy Performance-Based Whole-House (HOMES) Rebates*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95AED5-1230-E680-084D-4B5FD1E9C123}"/>
              </a:ext>
            </a:extLst>
          </p:cNvPr>
          <p:cNvSpPr txBox="1"/>
          <p:nvPr/>
        </p:nvSpPr>
        <p:spPr>
          <a:xfrm>
            <a:off x="505080" y="3155626"/>
            <a:ext cx="3545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High-Efficiency Electric Home Rebate Program*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227521-9967-5F8F-2A71-1A1BBCCDDE42}"/>
              </a:ext>
            </a:extLst>
          </p:cNvPr>
          <p:cNvSpPr txBox="1"/>
          <p:nvPr/>
        </p:nvSpPr>
        <p:spPr>
          <a:xfrm>
            <a:off x="505080" y="3987200"/>
            <a:ext cx="3545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Weatherization Assistance Program (WAP)*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C5B109-8DD8-B1B9-4A4C-49FDA9494B30}"/>
              </a:ext>
            </a:extLst>
          </p:cNvPr>
          <p:cNvSpPr txBox="1"/>
          <p:nvPr/>
        </p:nvSpPr>
        <p:spPr>
          <a:xfrm>
            <a:off x="8269725" y="3155625"/>
            <a:ext cx="3545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25C Energy Efficient Home Improvement Credit*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1311DC-8312-3A61-1A9C-848CBF2E58C2}"/>
              </a:ext>
            </a:extLst>
          </p:cNvPr>
          <p:cNvSpPr txBox="1"/>
          <p:nvPr/>
        </p:nvSpPr>
        <p:spPr>
          <a:xfrm>
            <a:off x="8269725" y="2398905"/>
            <a:ext cx="34171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179D Energy Efficient Commercial Building Deduction*</a:t>
            </a:r>
          </a:p>
        </p:txBody>
      </p:sp>
      <p:pic>
        <p:nvPicPr>
          <p:cNvPr id="1026" name="Picture 2" descr="Partners | USWTDB">
            <a:extLst>
              <a:ext uri="{FF2B5EF4-FFF2-40B4-BE49-F238E27FC236}">
                <a16:creationId xmlns:a16="http://schemas.microsoft.com/office/drawing/2014/main" id="{E6577D3C-E415-35F1-3226-4FA3611F9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81" y="1223455"/>
            <a:ext cx="3178532" cy="8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109456A2-A7A1-6FC9-0D07-118D648A4259}"/>
              </a:ext>
            </a:extLst>
          </p:cNvPr>
          <p:cNvGrpSpPr/>
          <p:nvPr/>
        </p:nvGrpSpPr>
        <p:grpSpPr>
          <a:xfrm>
            <a:off x="4702369" y="4007107"/>
            <a:ext cx="3074504" cy="2289572"/>
            <a:chOff x="4838409" y="4012847"/>
            <a:chExt cx="3074504" cy="228957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D8A661-D65F-6FED-A06E-56D1AB115B3B}"/>
                </a:ext>
              </a:extLst>
            </p:cNvPr>
            <p:cNvSpPr txBox="1"/>
            <p:nvPr/>
          </p:nvSpPr>
          <p:spPr>
            <a:xfrm>
              <a:off x="4838409" y="5379089"/>
              <a:ext cx="307450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Energy Efficiency and Climate Resilience in Affordable Housing Program*</a:t>
              </a:r>
            </a:p>
          </p:txBody>
        </p:sp>
        <p:pic>
          <p:nvPicPr>
            <p:cNvPr id="1028" name="Picture 4" descr="United States Department of Housing and Urban Development - Wikipedia">
              <a:extLst>
                <a:ext uri="{FF2B5EF4-FFF2-40B4-BE49-F238E27FC236}">
                  <a16:creationId xmlns:a16="http://schemas.microsoft.com/office/drawing/2014/main" id="{4EB92BBC-D268-5A96-C16C-6AF25AE610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4977" y="4012847"/>
              <a:ext cx="1241367" cy="1241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AECBAE5-4971-1FBD-9369-EDC227282279}"/>
              </a:ext>
            </a:extLst>
          </p:cNvPr>
          <p:cNvGrpSpPr/>
          <p:nvPr/>
        </p:nvGrpSpPr>
        <p:grpSpPr>
          <a:xfrm>
            <a:off x="8160711" y="4453372"/>
            <a:ext cx="3545891" cy="1839953"/>
            <a:chOff x="4488703" y="882118"/>
            <a:chExt cx="3545891" cy="183995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2887358-7B5A-64A3-57DC-9553A9C2ED93}"/>
                </a:ext>
              </a:extLst>
            </p:cNvPr>
            <p:cNvSpPr txBox="1"/>
            <p:nvPr/>
          </p:nvSpPr>
          <p:spPr>
            <a:xfrm>
              <a:off x="4488703" y="2352739"/>
              <a:ext cx="354589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Greenhouse Gas Reduction Fund*</a:t>
              </a:r>
            </a:p>
          </p:txBody>
        </p:sp>
        <p:pic>
          <p:nvPicPr>
            <p:cNvPr id="1032" name="Picture 8" descr="Using the EPA Seal and Logo | US EPA">
              <a:extLst>
                <a:ext uri="{FF2B5EF4-FFF2-40B4-BE49-F238E27FC236}">
                  <a16:creationId xmlns:a16="http://schemas.microsoft.com/office/drawing/2014/main" id="{F9B71CA0-65EB-47F9-9316-29C3EFA06F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0101" y="882118"/>
              <a:ext cx="2243097" cy="1495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4" name="Picture 10" descr="IRS Logo, symbol, meaning, history, PNG, brand">
            <a:extLst>
              <a:ext uri="{FF2B5EF4-FFF2-40B4-BE49-F238E27FC236}">
                <a16:creationId xmlns:a16="http://schemas.microsoft.com/office/drawing/2014/main" id="{AD39B32C-E2EF-A6C0-4B80-89005014B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686" y="1016242"/>
            <a:ext cx="2187943" cy="123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2FE731C-5AF7-82E4-C21F-63515FC1FC54}"/>
              </a:ext>
            </a:extLst>
          </p:cNvPr>
          <p:cNvSpPr txBox="1"/>
          <p:nvPr/>
        </p:nvSpPr>
        <p:spPr>
          <a:xfrm>
            <a:off x="505080" y="4818774"/>
            <a:ext cx="3545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State Energy Program (SEP)*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3460B0-9706-886F-7ECC-3DEDBCA4AF0C}"/>
              </a:ext>
            </a:extLst>
          </p:cNvPr>
          <p:cNvSpPr txBox="1"/>
          <p:nvPr/>
        </p:nvSpPr>
        <p:spPr>
          <a:xfrm>
            <a:off x="505080" y="5373349"/>
            <a:ext cx="35458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Energy Efficiency and Conservation Block Grants (EECBG)*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585133-16EA-9E55-A56C-325FA63B031C}"/>
              </a:ext>
            </a:extLst>
          </p:cNvPr>
          <p:cNvSpPr txBox="1"/>
          <p:nvPr/>
        </p:nvSpPr>
        <p:spPr>
          <a:xfrm>
            <a:off x="5050191" y="1522088"/>
            <a:ext cx="2628002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 Expanded or made possible by the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Inflation Reduction Act </a:t>
            </a:r>
            <a:r>
              <a:rPr lang="en-US" dirty="0">
                <a:solidFill>
                  <a:schemeClr val="bg1"/>
                </a:solidFill>
              </a:rPr>
              <a:t>(IRA) and the </a:t>
            </a:r>
            <a:r>
              <a:rPr lang="en-US" sz="2000" b="1" dirty="0">
                <a:solidFill>
                  <a:schemeClr val="bg1"/>
                </a:solidFill>
              </a:rPr>
              <a:t>Investment and Jobs Act </a:t>
            </a:r>
            <a:r>
              <a:rPr lang="en-US" dirty="0">
                <a:solidFill>
                  <a:schemeClr val="bg1"/>
                </a:solidFill>
              </a:rPr>
              <a:t>(IIJA)</a:t>
            </a:r>
          </a:p>
        </p:txBody>
      </p:sp>
    </p:spTree>
    <p:extLst>
      <p:ext uri="{BB962C8B-B14F-4D97-AF65-F5344CB8AC3E}">
        <p14:creationId xmlns:p14="http://schemas.microsoft.com/office/powerpoint/2010/main" val="186792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B5878E-4E5E-B032-4BB1-47D3A3F2A13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91D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9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6EE7B-7882-3FA4-6D0D-138AA57A79D7}"/>
              </a:ext>
            </a:extLst>
          </p:cNvPr>
          <p:cNvSpPr/>
          <p:nvPr/>
        </p:nvSpPr>
        <p:spPr>
          <a:xfrm>
            <a:off x="0" y="6498996"/>
            <a:ext cx="12191999" cy="359003"/>
          </a:xfrm>
          <a:prstGeom prst="rect">
            <a:avLst/>
          </a:prstGeom>
          <a:solidFill>
            <a:srgbClr val="229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9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AA27A0-C71A-D72D-8BF0-50C17313C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43945"/>
            <a:ext cx="4604143" cy="1887969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D3AD8CF3-7368-87DB-41CC-8506FC19C87B}"/>
              </a:ext>
            </a:extLst>
          </p:cNvPr>
          <p:cNvSpPr txBox="1">
            <a:spLocks/>
          </p:cNvSpPr>
          <p:nvPr/>
        </p:nvSpPr>
        <p:spPr>
          <a:xfrm>
            <a:off x="89170" y="5995814"/>
            <a:ext cx="5690507" cy="3979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929" b="1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7113C0-97F4-2FBF-DC78-9F60A7A532D1}"/>
              </a:ext>
            </a:extLst>
          </p:cNvPr>
          <p:cNvSpPr/>
          <p:nvPr/>
        </p:nvSpPr>
        <p:spPr>
          <a:xfrm>
            <a:off x="0" y="1"/>
            <a:ext cx="12191999" cy="1018815"/>
          </a:xfrm>
          <a:prstGeom prst="rect">
            <a:avLst/>
          </a:prstGeom>
          <a:solidFill>
            <a:srgbClr val="229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9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5415EA-2470-DCC5-5085-74C57F368A89}"/>
              </a:ext>
            </a:extLst>
          </p:cNvPr>
          <p:cNvSpPr txBox="1"/>
          <p:nvPr/>
        </p:nvSpPr>
        <p:spPr>
          <a:xfrm>
            <a:off x="234244" y="12843"/>
            <a:ext cx="3551464" cy="956279"/>
          </a:xfrm>
          <a:prstGeom prst="rect">
            <a:avLst/>
          </a:prstGeom>
          <a:noFill/>
        </p:spPr>
        <p:txBody>
          <a:bodyPr wrap="square" lIns="97971" tIns="48986" rIns="97971" bIns="48986" rtlCol="0" anchor="t">
            <a:spAutoFit/>
          </a:bodyPr>
          <a:lstStyle/>
          <a:p>
            <a:r>
              <a:rPr lang="en-US" sz="3857" b="1">
                <a:solidFill>
                  <a:schemeClr val="bg1"/>
                </a:solidFill>
                <a:latin typeface="Arial Rounded MT Bold"/>
                <a:cs typeface="Aharoni"/>
              </a:rPr>
              <a:t>Buildings UP</a:t>
            </a:r>
            <a:br>
              <a:rPr lang="en-US" sz="3857" b="1">
                <a:solidFill>
                  <a:srgbClr val="001256"/>
                </a:solidFill>
                <a:latin typeface="Arial Rounded MT Bold"/>
                <a:cs typeface="Aharoni"/>
              </a:rPr>
            </a:br>
            <a:r>
              <a:rPr lang="en-US" sz="1714">
                <a:solidFill>
                  <a:schemeClr val="bg1"/>
                </a:solidFill>
                <a:latin typeface="Arial Rounded MT Bold"/>
                <a:cs typeface="Aharoni"/>
              </a:rPr>
              <a:t>The Buildings Upgrade Prize</a:t>
            </a:r>
            <a:endParaRPr lang="en-US" sz="2143">
              <a:solidFill>
                <a:schemeClr val="bg1"/>
              </a:solidFill>
              <a:latin typeface="Arial Rounded MT Bold" panose="020F0704030504030204" pitchFamily="34" charset="77"/>
              <a:cs typeface="Aharon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C7C6C4-96F8-8AA3-483A-C85A5D8BA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1237" y="201794"/>
            <a:ext cx="1336519" cy="7118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60FA4-44A6-4F8D-220B-96783EFA628B}"/>
              </a:ext>
            </a:extLst>
          </p:cNvPr>
          <p:cNvSpPr txBox="1">
            <a:spLocks/>
          </p:cNvSpPr>
          <p:nvPr/>
        </p:nvSpPr>
        <p:spPr>
          <a:xfrm>
            <a:off x="1449459" y="4020937"/>
            <a:ext cx="4672499" cy="19280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1607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0DAA3F-C819-6412-E810-63B6A54AA6FB}"/>
              </a:ext>
            </a:extLst>
          </p:cNvPr>
          <p:cNvSpPr txBox="1"/>
          <p:nvPr/>
        </p:nvSpPr>
        <p:spPr>
          <a:xfrm>
            <a:off x="8505510" y="6496759"/>
            <a:ext cx="3579572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14" b="1">
                <a:solidFill>
                  <a:schemeClr val="bg1"/>
                </a:solidFill>
              </a:rPr>
              <a:t>Buildings UP </a:t>
            </a:r>
            <a:r>
              <a:rPr lang="en-US" sz="1500">
                <a:solidFill>
                  <a:schemeClr val="bg1"/>
                </a:solidFill>
              </a:rPr>
              <a:t>| U.S. Department of Energy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8653A8-D50C-AC6D-DAA8-4C6BA0A28B68}"/>
              </a:ext>
            </a:extLst>
          </p:cNvPr>
          <p:cNvSpPr txBox="1"/>
          <p:nvPr/>
        </p:nvSpPr>
        <p:spPr>
          <a:xfrm>
            <a:off x="234243" y="1928931"/>
            <a:ext cx="6808960" cy="3207472"/>
          </a:xfrm>
          <a:prstGeom prst="rect">
            <a:avLst/>
          </a:prstGeom>
          <a:noFill/>
        </p:spPr>
        <p:txBody>
          <a:bodyPr wrap="square" lIns="97971" tIns="48986" rIns="97971" bIns="48986" anchor="t">
            <a:spAutoFit/>
          </a:bodyPr>
          <a:lstStyle/>
          <a:p>
            <a:pPr>
              <a:spcAft>
                <a:spcPts val="643"/>
              </a:spcAft>
            </a:pPr>
            <a:r>
              <a:rPr lang="en-US" sz="1600" dirty="0">
                <a:latin typeface="Calibri"/>
                <a:cs typeface="Calibri"/>
              </a:rPr>
              <a:t>Upgrading existing buildings to efficiently run on clean energy will help address climate change. This means transitioning </a:t>
            </a:r>
            <a:r>
              <a:rPr lang="en-US" sz="1600" b="1" dirty="0">
                <a:latin typeface="Calibri"/>
                <a:cs typeface="Calibri"/>
              </a:rPr>
              <a:t>residential and commercial buildings </a:t>
            </a:r>
            <a:r>
              <a:rPr lang="en-US" sz="1600" dirty="0">
                <a:latin typeface="Calibri"/>
                <a:cs typeface="Calibri"/>
              </a:rPr>
              <a:t>to efficient electric equipment, such as </a:t>
            </a:r>
            <a:r>
              <a:rPr lang="en-US" sz="1600" b="1" dirty="0">
                <a:latin typeface="Calibri"/>
                <a:cs typeface="Calibri"/>
              </a:rPr>
              <a:t>heat pumps and heat pump water heaters</a:t>
            </a:r>
            <a:r>
              <a:rPr lang="en-US" sz="1600" dirty="0">
                <a:latin typeface="Calibri"/>
                <a:cs typeface="Calibri"/>
              </a:rPr>
              <a:t>, and ensuring comfort with measures such as</a:t>
            </a:r>
            <a:r>
              <a:rPr lang="en-US" sz="1600" b="1" dirty="0">
                <a:latin typeface="Calibri"/>
                <a:cs typeface="Calibri"/>
              </a:rPr>
              <a:t> window attachments, insulation, and air sealing</a:t>
            </a:r>
            <a:r>
              <a:rPr lang="en-US" sz="1600" dirty="0">
                <a:latin typeface="Calibri"/>
                <a:cs typeface="Calibri"/>
              </a:rPr>
              <a:t>.</a:t>
            </a:r>
          </a:p>
          <a:p>
            <a:pPr>
              <a:spcAft>
                <a:spcPts val="643"/>
              </a:spcAft>
            </a:pPr>
            <a:r>
              <a:rPr lang="en-US" sz="1600" dirty="0">
                <a:latin typeface="Calibri"/>
                <a:ea typeface="Calibri" panose="020F0502020204030204" pitchFamily="34" charset="0"/>
                <a:cs typeface="Calibri"/>
              </a:rPr>
              <a:t>Teams participating in </a:t>
            </a:r>
            <a:r>
              <a:rPr lang="en-US" sz="1600" dirty="0">
                <a:latin typeface="Calibri"/>
                <a:cs typeface="Calibri"/>
              </a:rPr>
              <a:t>Buildings UP will develop innovative plans to leverage the billions of dollars </a:t>
            </a:r>
            <a:r>
              <a:rPr lang="en-US" sz="1600" dirty="0">
                <a:cs typeface="Calibri"/>
              </a:rPr>
              <a:t>through the Bipartisan Infrastructure Law, the Inflation Reduction Act, utility rebate programs, and many other funding sources, </a:t>
            </a:r>
            <a:r>
              <a:rPr lang="en-US" sz="1600" dirty="0">
                <a:latin typeface="Calibri"/>
                <a:cs typeface="Calibri"/>
              </a:rPr>
              <a:t>available and capitalize on this unprecedented opportunity to improve our homes, businesses, and communities.</a:t>
            </a:r>
          </a:p>
          <a:p>
            <a:pPr defTabSz="979688">
              <a:spcAft>
                <a:spcPts val="643"/>
              </a:spcAft>
              <a:defRPr/>
            </a:pPr>
            <a:r>
              <a:rPr lang="en-US" sz="1600" dirty="0">
                <a:latin typeface="Calibri"/>
                <a:ea typeface="Calibri" panose="020F0502020204030204" pitchFamily="34" charset="0"/>
                <a:cs typeface="Calibri"/>
              </a:rPr>
              <a:t>Buildings UP will award more than </a:t>
            </a:r>
            <a:r>
              <a:rPr lang="en-US" sz="1600" b="1" dirty="0">
                <a:latin typeface="Calibri"/>
                <a:ea typeface="Calibri" panose="020F0502020204030204" pitchFamily="34" charset="0"/>
                <a:cs typeface="Calibri"/>
              </a:rPr>
              <a:t>$22 million </a:t>
            </a:r>
            <a:r>
              <a:rPr lang="en-US" sz="1600" dirty="0">
                <a:latin typeface="Calibri"/>
                <a:ea typeface="Calibri" panose="020F0502020204030204" pitchFamily="34" charset="0"/>
                <a:cs typeface="Calibri"/>
              </a:rPr>
              <a:t>in cash prizes and expert technical assistance to bring winning ideas to life. 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069C987-06C4-0F9B-E1FB-4DE39D1E2372}"/>
              </a:ext>
            </a:extLst>
          </p:cNvPr>
          <p:cNvGrpSpPr/>
          <p:nvPr/>
        </p:nvGrpSpPr>
        <p:grpSpPr>
          <a:xfrm>
            <a:off x="7415491" y="5659423"/>
            <a:ext cx="4687339" cy="744379"/>
            <a:chOff x="4555071" y="5119253"/>
            <a:chExt cx="4374850" cy="69475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5E6A27C-EF9A-D859-7924-C681B35981DE}"/>
                </a:ext>
              </a:extLst>
            </p:cNvPr>
            <p:cNvSpPr/>
            <p:nvPr/>
          </p:nvSpPr>
          <p:spPr>
            <a:xfrm>
              <a:off x="4555071" y="5119253"/>
              <a:ext cx="4362724" cy="694754"/>
            </a:xfrm>
            <a:prstGeom prst="rect">
              <a:avLst/>
            </a:prstGeom>
            <a:solidFill>
              <a:srgbClr val="297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500">
                <a:solidFill>
                  <a:schemeClr val="tx2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022B51F-BCDF-9946-C87C-93C0DEA6ED6D}"/>
                </a:ext>
              </a:extLst>
            </p:cNvPr>
            <p:cNvSpPr txBox="1"/>
            <p:nvPr/>
          </p:nvSpPr>
          <p:spPr>
            <a:xfrm>
              <a:off x="4588363" y="5221258"/>
              <a:ext cx="4341558" cy="5170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en-US" sz="1500" b="1" dirty="0">
                  <a:solidFill>
                    <a:schemeClr val="bg1"/>
                  </a:solidFill>
                  <a:latin typeface="Calibri"/>
                  <a:ea typeface="Calibri" panose="020F0502020204030204" pitchFamily="34" charset="0"/>
                  <a:cs typeface="Calibri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Follow Buildings UP on HeroX for </a:t>
              </a:r>
              <a:r>
                <a:rPr lang="en-US" sz="1500" b="1" dirty="0">
                  <a:solidFill>
                    <a:schemeClr val="bg1"/>
                  </a:solidFill>
                  <a:latin typeface="Calibri"/>
                  <a:cs typeface="Calibri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prize info and </a:t>
              </a:r>
              <a:r>
                <a:rPr lang="en-US" sz="1500" b="1" dirty="0">
                  <a:solidFill>
                    <a:schemeClr val="bg1"/>
                  </a:solidFill>
                  <a:latin typeface="Calibri"/>
                  <a:ea typeface="Calibri" panose="020F0502020204030204" pitchFamily="34" charset="0"/>
                  <a:cs typeface="Calibri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updates</a:t>
              </a:r>
              <a:br>
                <a:rPr lang="en-US" sz="15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</a:br>
              <a:r>
                <a:rPr lang="en-US" sz="1500" b="1" dirty="0">
                  <a:solidFill>
                    <a:schemeClr val="bg1"/>
                  </a:solidFill>
                  <a:latin typeface="Calibri"/>
                  <a:ea typeface="Franklin Gothic Book" panose="020B0503020102020204" pitchFamily="34" charset="0"/>
                  <a:cs typeface="Calibri"/>
                </a:rPr>
                <a:t>Questions: </a:t>
              </a:r>
              <a:r>
                <a:rPr lang="en-US" sz="1500" dirty="0">
                  <a:solidFill>
                    <a:schemeClr val="bg1"/>
                  </a:solidFill>
                  <a:ea typeface="+mn-lt"/>
                  <a:cs typeface="+mn-lt"/>
                </a:rPr>
                <a:t>buildingsUP@nrel.gov  </a:t>
              </a:r>
              <a:endPara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CF4A97-8E1B-9515-DB68-7DE11F2656D1}"/>
              </a:ext>
            </a:extLst>
          </p:cNvPr>
          <p:cNvGrpSpPr/>
          <p:nvPr/>
        </p:nvGrpSpPr>
        <p:grpSpPr>
          <a:xfrm>
            <a:off x="7415491" y="1166588"/>
            <a:ext cx="4705240" cy="4425842"/>
            <a:chOff x="5617770" y="1127555"/>
            <a:chExt cx="3335354" cy="314448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9D59BFC-13BF-AAFA-589B-036B2704E805}"/>
                </a:ext>
              </a:extLst>
            </p:cNvPr>
            <p:cNvSpPr/>
            <p:nvPr/>
          </p:nvSpPr>
          <p:spPr>
            <a:xfrm>
              <a:off x="5622390" y="1127555"/>
              <a:ext cx="3294814" cy="3144482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9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578694-8AEF-277B-E248-C39D562B0701}"/>
                </a:ext>
              </a:extLst>
            </p:cNvPr>
            <p:cNvSpPr txBox="1"/>
            <p:nvPr/>
          </p:nvSpPr>
          <p:spPr>
            <a:xfrm>
              <a:off x="5617770" y="1197880"/>
              <a:ext cx="3272124" cy="59040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2400" b="1">
                  <a:latin typeface="Calibri"/>
                  <a:cs typeface="Calibri"/>
                </a:rPr>
                <a:t>Form Your Team and Submit Your Application by July 18, 2023!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ABE755-F604-55C7-CCB1-72E343B69DD6}"/>
                </a:ext>
              </a:extLst>
            </p:cNvPr>
            <p:cNvSpPr txBox="1"/>
            <p:nvPr/>
          </p:nvSpPr>
          <p:spPr>
            <a:xfrm>
              <a:off x="5728300" y="1772453"/>
              <a:ext cx="3063722" cy="174935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306153" indent="-306153">
                <a:buFont typeface="Arial" panose="020B0604020202020204" pitchFamily="34" charset="0"/>
                <a:buChar char="•"/>
              </a:pPr>
              <a:r>
                <a:rPr lang="en-US" sz="1400">
                  <a:latin typeface="Calibri" panose="020F0502020204030204" pitchFamily="34" charset="0"/>
                  <a:ea typeface="Calibri" panose="020F0502020204030204" pitchFamily="34" charset="0"/>
                </a:rPr>
                <a:t>Community-based organizations</a:t>
              </a:r>
            </a:p>
            <a:p>
              <a:pPr marL="306070" indent="-30607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rgbClr val="000000"/>
                  </a:solidFill>
                  <a:latin typeface="Calibri"/>
                  <a:ea typeface="Calibri" panose="020F0502020204030204" pitchFamily="34" charset="0"/>
                  <a:cs typeface="Calibri"/>
                </a:rPr>
                <a:t>States</a:t>
              </a:r>
            </a:p>
            <a:p>
              <a:pPr marL="306153" indent="-306153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Local governments</a:t>
              </a:r>
            </a:p>
            <a:p>
              <a:pPr marL="306153" indent="-306153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Indian tribes including Alaska Native Regional and Village Corporations</a:t>
              </a:r>
            </a:p>
            <a:p>
              <a:pPr marL="306153" indent="-306153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Utilities</a:t>
              </a:r>
            </a:p>
            <a:p>
              <a:pPr marL="306153" indent="-306153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Non-profit organizations</a:t>
              </a:r>
            </a:p>
            <a:p>
              <a:pPr marL="306153" indent="-306153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Building owners</a:t>
              </a:r>
            </a:p>
            <a:p>
              <a:pPr marL="306153" indent="-306153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Housing authorities</a:t>
              </a:r>
            </a:p>
            <a:p>
              <a:pPr marL="306153" indent="-306153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For-profit energy efficiency companies </a:t>
              </a:r>
            </a:p>
            <a:p>
              <a:pPr marL="306153" indent="-306153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and more!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5B4691-0DFA-3A61-5E8E-149C570AEA0E}"/>
                </a:ext>
              </a:extLst>
            </p:cNvPr>
            <p:cNvSpPr txBox="1"/>
            <p:nvPr/>
          </p:nvSpPr>
          <p:spPr>
            <a:xfrm>
              <a:off x="5658310" y="3479365"/>
              <a:ext cx="3294814" cy="26240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i="1">
                  <a:solidFill>
                    <a:srgbClr val="2298D9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Multi-stakeholder teams are encouraged  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2F32013-CB34-5973-802A-759790869FE4}"/>
                </a:ext>
              </a:extLst>
            </p:cNvPr>
            <p:cNvGrpSpPr/>
            <p:nvPr/>
          </p:nvGrpSpPr>
          <p:grpSpPr>
            <a:xfrm>
              <a:off x="5747572" y="3751383"/>
              <a:ext cx="3054498" cy="437578"/>
              <a:chOff x="5589255" y="3552330"/>
              <a:chExt cx="3054498" cy="437578"/>
            </a:xfrm>
          </p:grpSpPr>
          <p:sp>
            <p:nvSpPr>
              <p:cNvPr id="14" name="Explosion: 8 Points 13">
                <a:extLst>
                  <a:ext uri="{FF2B5EF4-FFF2-40B4-BE49-F238E27FC236}">
                    <a16:creationId xmlns:a16="http://schemas.microsoft.com/office/drawing/2014/main" id="{F9DA0B2F-9B49-10F6-EEF7-EDEAAEB2D999}"/>
                  </a:ext>
                </a:extLst>
              </p:cNvPr>
              <p:cNvSpPr/>
              <p:nvPr/>
            </p:nvSpPr>
            <p:spPr>
              <a:xfrm rot="16200000">
                <a:off x="6892691" y="2248894"/>
                <a:ext cx="437578" cy="3044449"/>
              </a:xfrm>
              <a:prstGeom prst="rect">
                <a:avLst/>
              </a:prstGeom>
              <a:solidFill>
                <a:srgbClr val="297F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9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729B6F9-6FA8-D306-C6B0-24B99D8AA32F}"/>
                  </a:ext>
                </a:extLst>
              </p:cNvPr>
              <p:cNvSpPr txBox="1"/>
              <p:nvPr/>
            </p:nvSpPr>
            <p:spPr>
              <a:xfrm>
                <a:off x="5599303" y="3552330"/>
                <a:ext cx="3044450" cy="420159"/>
              </a:xfrm>
              <a:prstGeom prst="rect">
                <a:avLst/>
              </a:prstGeom>
              <a:noFill/>
            </p:spPr>
            <p:txBody>
              <a:bodyPr wrap="square" lIns="97971" tIns="48986" rIns="97971" bIns="48986" rtlCol="0" anchor="ctr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bg1"/>
                    </a:solidFill>
                    <a:latin typeface="Calibri" panose="020F0502020204030204" pitchFamily="34" charset="0"/>
                  </a:rPr>
                  <a:t>Application support available for new </a:t>
                </a:r>
                <a:br>
                  <a:rPr lang="en-US" sz="1600" b="1">
                    <a:solidFill>
                      <a:schemeClr val="bg1"/>
                    </a:solidFill>
                    <a:latin typeface="Calibri" panose="020F0502020204030204" pitchFamily="34" charset="0"/>
                  </a:rPr>
                </a:br>
                <a:r>
                  <a:rPr lang="en-US" sz="1600" b="1">
                    <a:solidFill>
                      <a:schemeClr val="bg1"/>
                    </a:solidFill>
                    <a:latin typeface="Calibri" panose="020F0502020204030204" pitchFamily="34" charset="0"/>
                  </a:rPr>
                  <a:t>and under-resourced teams</a:t>
                </a:r>
              </a:p>
            </p:txBody>
          </p: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7543205-990F-9B15-EB9F-BD6D9B4E50B0}"/>
              </a:ext>
            </a:extLst>
          </p:cNvPr>
          <p:cNvSpPr/>
          <p:nvPr/>
        </p:nvSpPr>
        <p:spPr>
          <a:xfrm>
            <a:off x="234244" y="1170466"/>
            <a:ext cx="6874480" cy="708528"/>
          </a:xfrm>
          <a:prstGeom prst="rect">
            <a:avLst/>
          </a:prstGeom>
          <a:solidFill>
            <a:srgbClr val="297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500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98A1ED-E87D-FB67-2088-D6348D0039D8}"/>
              </a:ext>
            </a:extLst>
          </p:cNvPr>
          <p:cNvSpPr txBox="1"/>
          <p:nvPr/>
        </p:nvSpPr>
        <p:spPr>
          <a:xfrm>
            <a:off x="234244" y="1209619"/>
            <a:ext cx="6874480" cy="659339"/>
          </a:xfrm>
          <a:prstGeom prst="rect">
            <a:avLst/>
          </a:prstGeom>
          <a:noFill/>
          <a:ln>
            <a:noFill/>
          </a:ln>
        </p:spPr>
        <p:txBody>
          <a:bodyPr wrap="square" lIns="97971" tIns="48986" rIns="97971" bIns="48986" rtlCol="0" anchor="t">
            <a:spAutoFit/>
          </a:bodyPr>
          <a:lstStyle/>
          <a:p>
            <a:pPr>
              <a:spcAft>
                <a:spcPts val="643"/>
              </a:spcAft>
            </a:pPr>
            <a:r>
              <a:rPr lang="en-US" sz="1821" b="1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Calibri"/>
              </a:rPr>
              <a:t>Building capacity to transform U.S. buildings into energy-efficient and clean energy-ready homes, commercial spaces, and communities</a:t>
            </a:r>
            <a:endParaRPr lang="en-US" sz="1821" b="1">
              <a:solidFill>
                <a:schemeClr val="bg1"/>
              </a:solidFill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3DC6A26-B661-8943-62C4-4A488667964E}"/>
              </a:ext>
            </a:extLst>
          </p:cNvPr>
          <p:cNvSpPr/>
          <p:nvPr/>
        </p:nvSpPr>
        <p:spPr>
          <a:xfrm>
            <a:off x="1188769" y="6523262"/>
            <a:ext cx="685800" cy="333103"/>
          </a:xfrm>
          <a:prstGeom prst="rect">
            <a:avLst/>
          </a:prstGeom>
          <a:solidFill>
            <a:srgbClr val="229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9"/>
          </a:p>
        </p:txBody>
      </p:sp>
      <p:pic>
        <p:nvPicPr>
          <p:cNvPr id="22" name="Picture 25">
            <a:extLst>
              <a:ext uri="{FF2B5EF4-FFF2-40B4-BE49-F238E27FC236}">
                <a16:creationId xmlns:a16="http://schemas.microsoft.com/office/drawing/2014/main" id="{CEA0CEC8-7F87-2A7F-7C11-6A834FA5DC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1702" y="4876806"/>
            <a:ext cx="1314451" cy="131445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791779A-08F3-FC2A-131C-F16D680F65B0}"/>
              </a:ext>
            </a:extLst>
          </p:cNvPr>
          <p:cNvSpPr txBox="1"/>
          <p:nvPr/>
        </p:nvSpPr>
        <p:spPr>
          <a:xfrm>
            <a:off x="4222750" y="6191249"/>
            <a:ext cx="30706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  <a:hlinkClick r:id="rId7"/>
              </a:rPr>
              <a:t>www.heroX.com/buildingsUP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4994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EERE PPT">
  <a:themeElements>
    <a:clrScheme name="EERE">
      <a:dk1>
        <a:srgbClr val="000000"/>
      </a:dk1>
      <a:lt1>
        <a:sysClr val="window" lastClr="FFFFFF"/>
      </a:lt1>
      <a:dk2>
        <a:srgbClr val="005B82"/>
      </a:dk2>
      <a:lt2>
        <a:srgbClr val="C3C8C8"/>
      </a:lt2>
      <a:accent1>
        <a:srgbClr val="00A9E0"/>
      </a:accent1>
      <a:accent2>
        <a:srgbClr val="E37222"/>
      </a:accent2>
      <a:accent3>
        <a:srgbClr val="5E6A71"/>
      </a:accent3>
      <a:accent4>
        <a:srgbClr val="FECB00"/>
      </a:accent4>
      <a:accent5>
        <a:srgbClr val="007934"/>
      </a:accent5>
      <a:accent6>
        <a:srgbClr val="69BE28"/>
      </a:accent6>
      <a:hlink>
        <a:srgbClr val="0563C1"/>
      </a:hlink>
      <a:folHlink>
        <a:srgbClr val="954F72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9376e6-7d95-411a-87e1-61a8d5c05fda">
      <Terms xmlns="http://schemas.microsoft.com/office/infopath/2007/PartnerControls"/>
    </lcf76f155ced4ddcb4097134ff3c332f>
    <TaxCatchAll xmlns="be51baf0-14aa-4906-860b-cee78968d76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4FB5FA93D30443B80B4579B15F61AE" ma:contentTypeVersion="16" ma:contentTypeDescription="Create a new document." ma:contentTypeScope="" ma:versionID="afaf2c04a1c05dbd6b783c83ba877446">
  <xsd:schema xmlns:xsd="http://www.w3.org/2001/XMLSchema" xmlns:xs="http://www.w3.org/2001/XMLSchema" xmlns:p="http://schemas.microsoft.com/office/2006/metadata/properties" xmlns:ns2="8d9376e6-7d95-411a-87e1-61a8d5c05fda" xmlns:ns3="be51baf0-14aa-4906-860b-cee78968d763" targetNamespace="http://schemas.microsoft.com/office/2006/metadata/properties" ma:root="true" ma:fieldsID="e7a189d50fa0665f06d82c1130152284" ns2:_="" ns3:_="">
    <xsd:import namespace="8d9376e6-7d95-411a-87e1-61a8d5c05fda"/>
    <xsd:import namespace="be51baf0-14aa-4906-860b-cee78968d7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9376e6-7d95-411a-87e1-61a8d5c05f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dc48949-fdeb-4e8d-9934-6ed7181408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51baf0-14aa-4906-860b-cee78968d76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18c74a9-9259-469f-8eb3-ab99963832aa}" ma:internalName="TaxCatchAll" ma:showField="CatchAllData" ma:web="be51baf0-14aa-4906-860b-cee78968d7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EA142D-38C5-43B9-93AD-D679A3A355E7}">
  <ds:schemaRefs>
    <ds:schemaRef ds:uri="3ffeca1c-c499-4811-a05a-cf9926f23f1b"/>
    <ds:schemaRef ds:uri="c6676ce6-6ad4-48f1-896b-7e4dafda03b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AA77120-264A-4F8F-BD07-212472868A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47CEE0-D4D4-4BB8-925C-F7C8A0A22C43}"/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342</Words>
  <Application>Microsoft Office PowerPoint</Application>
  <PresentationFormat>Widescreen</PresentationFormat>
  <Paragraphs>34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Arial Rounded MT Bold</vt:lpstr>
      <vt:lpstr>Calibri</vt:lpstr>
      <vt:lpstr>Calibri Light</vt:lpstr>
      <vt:lpstr>Franklin Gothic Book</vt:lpstr>
      <vt:lpstr>Franklin Gothic Medium</vt:lpstr>
      <vt:lpstr>Office Theme</vt:lpstr>
      <vt:lpstr>3_EERE PPT</vt:lpstr>
      <vt:lpstr>Federal Incentives Available for Affordable Housing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McGuirk, Lindsey</dc:creator>
  <cp:lastModifiedBy>Mosteller, Donald W.</cp:lastModifiedBy>
  <cp:revision>8</cp:revision>
  <dcterms:created xsi:type="dcterms:W3CDTF">2023-01-04T15:15:16Z</dcterms:created>
  <dcterms:modified xsi:type="dcterms:W3CDTF">2023-03-08T00:58:40Z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0x0101009B4FB5FA93D30443B80B4579B15F61AE</vt:lpwstr>
  </property>
  <property fmtid="{D5CDD505-2E9C-101B-9397-08002B2CF9AE}" pid="3" name="MediaServiceImageTags">
    <vt:lpwstr/>
  </property>
</Properties>
</file>