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7" r:id="rId2"/>
    <p:sldId id="262" r:id="rId3"/>
    <p:sldId id="263" r:id="rId4"/>
    <p:sldId id="260" r:id="rId5"/>
    <p:sldId id="259" r:id="rId6"/>
    <p:sldId id="261" r:id="rId7"/>
    <p:sldId id="264" r:id="rId8"/>
    <p:sldId id="265" r:id="rId9"/>
    <p:sldId id="281" r:id="rId10"/>
    <p:sldId id="282" r:id="rId11"/>
    <p:sldId id="268" r:id="rId12"/>
    <p:sldId id="269" r:id="rId13"/>
    <p:sldId id="270" r:id="rId14"/>
    <p:sldId id="283" r:id="rId15"/>
    <p:sldId id="273" r:id="rId16"/>
    <p:sldId id="274" r:id="rId17"/>
    <p:sldId id="276" r:id="rId18"/>
    <p:sldId id="284" r:id="rId19"/>
    <p:sldId id="272" r:id="rId20"/>
    <p:sldId id="278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7DD9BCBD-84CC-4133-8EA2-C593E587F75B}" type="datetimeFigureOut">
              <a:rPr lang="en-US" smtClean="0"/>
              <a:t>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ED0AC0E4-312A-4359-A49A-D41193651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14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/>
            </a:lvl1pPr>
          </a:lstStyle>
          <a:p>
            <a:fld id="{4BB8633C-6D05-4B0D-AEC5-8D96D8DC8ADF}" type="datetimeFigureOut">
              <a:rPr lang="en-US" smtClean="0"/>
              <a:t>1/9/2020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5" tIns="46588" rIns="93175" bIns="465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6434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/>
            </a:lvl1pPr>
          </a:lstStyle>
          <a:p>
            <a:fld id="{664B6172-5CC7-4984-BF61-F5FE342FD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83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FABA47-E29C-4D6A-A51A-A64BB0E0F8A4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234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7571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4CDD91-332E-4046-9CF1-11492F11496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02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4CDD91-332E-4046-9CF1-11492F11496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116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4CDD91-332E-4046-9CF1-11492F11496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201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 dirty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420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20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398C3-06E8-4A92-8435-A766EE0959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01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85C2A-2520-42E5-B2C3-2381FFE784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331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E112A-BC2C-4BBA-B765-8B110142CE7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03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ABD1A-88F2-4877-A753-C83A535D8BE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83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3E972-AD17-4548-A98E-18482283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03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1A294-C834-4125-B155-B13FC819B37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6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79B37-7B5E-4050-AE24-5B36755A8D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649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51235-EDE9-4D64-95F1-92C611394D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33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1DABD-555D-46BA-B952-6850244EB62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992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A0C34-677A-461A-B84E-527F19BEC8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8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F29C7-AC09-4976-9996-29565CF0EE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90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7E2C74-817F-408D-A76D-C9C30114175B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666699"/>
                </a:solidFill>
              </a:endParaRPr>
            </a:p>
          </p:txBody>
        </p:sp>
        <p:sp>
          <p:nvSpPr>
            <p:cNvPr id="4096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666699"/>
                </a:solidFill>
              </a:endParaRPr>
            </a:p>
          </p:txBody>
        </p:sp>
        <p:sp>
          <p:nvSpPr>
            <p:cNvPr id="4096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9999CC"/>
                </a:solidFill>
              </a:endParaRPr>
            </a:p>
          </p:txBody>
        </p:sp>
        <p:sp>
          <p:nvSpPr>
            <p:cNvPr id="4097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666699"/>
                </a:solidFill>
              </a:endParaRPr>
            </a:p>
          </p:txBody>
        </p:sp>
        <p:sp>
          <p:nvSpPr>
            <p:cNvPr id="4097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097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9999CC"/>
                </a:solidFill>
              </a:endParaRPr>
            </a:p>
          </p:txBody>
        </p:sp>
        <p:sp>
          <p:nvSpPr>
            <p:cNvPr id="4097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 dirty="0">
                <a:solidFill>
                  <a:srgbClr val="9999CC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89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nahma.org/wp-content/uploads/2019/12/FY20-Appropriations-Omnibu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lihtcdatastandard.proboards.co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9600" dirty="0"/>
              <a:t>NAHMA</a:t>
            </a:r>
          </a:p>
        </p:txBody>
      </p:sp>
      <p:sp>
        <p:nvSpPr>
          <p:cNvPr id="3075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Government Affairs Committees </a:t>
            </a:r>
          </a:p>
          <a:p>
            <a:r>
              <a:rPr lang="en-US" dirty="0" smtClean="0"/>
              <a:t>Update January 2020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3810000" y="4343400"/>
            <a:ext cx="601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97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Rural Development and LHTC;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 smtClean="0"/>
              <a:t>NAHMA compiling feedback for RHS staff – options for </a:t>
            </a:r>
            <a:r>
              <a:rPr lang="en-US" b="1" dirty="0"/>
              <a:t>improving </a:t>
            </a:r>
            <a:r>
              <a:rPr lang="en-US" b="1" dirty="0" smtClean="0"/>
              <a:t>processes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Challenges working with RD and Tax Credits</a:t>
            </a:r>
          </a:p>
          <a:p>
            <a:pPr lvl="1">
              <a:spcAft>
                <a:spcPts val="600"/>
              </a:spcAft>
            </a:pPr>
            <a:r>
              <a:rPr lang="en-US" sz="3200" dirty="0"/>
              <a:t>I</a:t>
            </a:r>
            <a:r>
              <a:rPr lang="en-US" sz="3200" dirty="0" smtClean="0"/>
              <a:t>ssues </a:t>
            </a:r>
            <a:r>
              <a:rPr lang="en-US" sz="3200" dirty="0"/>
              <a:t>with </a:t>
            </a:r>
            <a:r>
              <a:rPr lang="en-US" sz="3200" dirty="0" smtClean="0"/>
              <a:t>current forms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Ideas for improvements? Streamlining?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Other areas for constructive feedback?</a:t>
            </a:r>
          </a:p>
        </p:txBody>
      </p:sp>
    </p:spTree>
    <p:extLst>
      <p:ext uri="{BB962C8B-B14F-4D97-AF65-F5344CB8AC3E}">
        <p14:creationId xmlns:p14="http://schemas.microsoft.com/office/powerpoint/2010/main" val="498065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5813" y="2901951"/>
            <a:ext cx="5602287" cy="1073149"/>
          </a:xfrm>
        </p:spPr>
        <p:txBody>
          <a:bodyPr/>
          <a:lstStyle/>
          <a:p>
            <a:r>
              <a:rPr lang="en-US" dirty="0" smtClean="0"/>
              <a:t>Current Updates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27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FY20 Funding Levels- Overall Positive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000" dirty="0" err="1" smtClean="0">
                <a:hlinkClick r:id="rId2"/>
              </a:rPr>
              <a:t>NAHMAnalysis</a:t>
            </a:r>
            <a:r>
              <a:rPr lang="en-US" sz="2000" dirty="0" smtClean="0">
                <a:hlinkClick r:id="rId2"/>
              </a:rPr>
              <a:t> Available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08" y="1789930"/>
            <a:ext cx="5163291" cy="42687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6962" y="1789930"/>
            <a:ext cx="4714875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987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Community Reinvestment Act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320" y="1477459"/>
            <a:ext cx="10972800" cy="3886200"/>
          </a:xfrm>
        </p:spPr>
        <p:txBody>
          <a:bodyPr/>
          <a:lstStyle/>
          <a:p>
            <a:r>
              <a:rPr lang="en-US" sz="1800" dirty="0" smtClean="0"/>
              <a:t>Office </a:t>
            </a:r>
            <a:r>
              <a:rPr lang="en-US" sz="1800" dirty="0"/>
              <a:t>of the Comptroller of the Currency (OCC) and the Federal Deposit Insurance Corporation (</a:t>
            </a:r>
            <a:r>
              <a:rPr lang="en-US" sz="1800" dirty="0" smtClean="0"/>
              <a:t>FDIC) proposes to </a:t>
            </a:r>
            <a:r>
              <a:rPr lang="en-US" sz="1800" dirty="0"/>
              <a:t>modernize the Community Reinvestment Act (CRA). </a:t>
            </a:r>
            <a:endParaRPr lang="en-US" sz="1800" dirty="0" smtClean="0"/>
          </a:p>
          <a:p>
            <a:pPr lvl="1"/>
            <a:r>
              <a:rPr lang="en-US" sz="1800" dirty="0" smtClean="0"/>
              <a:t>Federal </a:t>
            </a:r>
            <a:r>
              <a:rPr lang="en-US" sz="1800" dirty="0"/>
              <a:t>Reserve, </a:t>
            </a:r>
            <a:r>
              <a:rPr lang="en-US" sz="1800" dirty="0" smtClean="0"/>
              <a:t>will likely not </a:t>
            </a:r>
            <a:r>
              <a:rPr lang="en-US" sz="1800" dirty="0"/>
              <a:t>signed on to </a:t>
            </a:r>
            <a:r>
              <a:rPr lang="en-US" sz="1800" dirty="0" smtClean="0"/>
              <a:t>this proposed rule</a:t>
            </a:r>
          </a:p>
          <a:p>
            <a:pPr lvl="1"/>
            <a:r>
              <a:rPr lang="en-US" sz="1800" dirty="0" smtClean="0"/>
              <a:t>Proposes overhauling CRA </a:t>
            </a:r>
            <a:r>
              <a:rPr lang="en-US" sz="1800" dirty="0"/>
              <a:t>assessment boundaries, </a:t>
            </a:r>
            <a:r>
              <a:rPr lang="en-US" sz="1800" dirty="0" smtClean="0"/>
              <a:t>eligible activities</a:t>
            </a:r>
            <a:r>
              <a:rPr lang="en-US" sz="1800" dirty="0"/>
              <a:t>, banks’ reporting regimes, and how banks are scored overall for their </a:t>
            </a:r>
            <a:r>
              <a:rPr lang="en-US" sz="1800" dirty="0" smtClean="0"/>
              <a:t>performance</a:t>
            </a:r>
            <a:endParaRPr lang="en-US" sz="1800" dirty="0"/>
          </a:p>
          <a:p>
            <a:pPr lvl="1"/>
            <a:r>
              <a:rPr lang="en-US" sz="1800" dirty="0" smtClean="0"/>
              <a:t>Introduces a </a:t>
            </a:r>
            <a:r>
              <a:rPr lang="en-US" sz="1800" dirty="0"/>
              <a:t>new "50%-5%" </a:t>
            </a:r>
            <a:r>
              <a:rPr lang="en-US" sz="1800" dirty="0" smtClean="0"/>
              <a:t>breakdown:</a:t>
            </a:r>
          </a:p>
          <a:p>
            <a:pPr lvl="2"/>
            <a:r>
              <a:rPr lang="en-US" sz="1800" dirty="0" smtClean="0"/>
              <a:t>require </a:t>
            </a:r>
            <a:r>
              <a:rPr lang="en-US" sz="1800" dirty="0"/>
              <a:t>banks that receive more than 50 percent of its deposits from areas </a:t>
            </a:r>
            <a:r>
              <a:rPr lang="en-US" sz="1800" u="sng" dirty="0"/>
              <a:t>not tied to its physical branches </a:t>
            </a:r>
            <a:r>
              <a:rPr lang="en-US" sz="1800" dirty="0"/>
              <a:t>to analyze the reported locations of its depositors and consider any zones that have a concentration of more than 5 percent of the bank's deposits as new CRA assessment areas. </a:t>
            </a:r>
            <a:endParaRPr lang="en-US" sz="1800" dirty="0" smtClean="0"/>
          </a:p>
          <a:p>
            <a:pPr lvl="2"/>
            <a:r>
              <a:rPr lang="en-US" sz="1800" dirty="0" smtClean="0"/>
              <a:t>banks </a:t>
            </a:r>
            <a:r>
              <a:rPr lang="en-US" sz="1800" dirty="0"/>
              <a:t>would be evaluated on the basis of both the total unit number of CRA-eligible loans and the total dollar amount lent to projects benefiting low-to-moderate-income communities. </a:t>
            </a:r>
            <a:endParaRPr lang="en-US" sz="1800" dirty="0" smtClean="0"/>
          </a:p>
          <a:p>
            <a:pPr lvl="1"/>
            <a:r>
              <a:rPr lang="en-US" sz="1800" dirty="0"/>
              <a:t>R</a:t>
            </a:r>
            <a:r>
              <a:rPr lang="en-US" sz="1800" dirty="0" smtClean="0"/>
              <a:t>egulators would develop </a:t>
            </a:r>
            <a:r>
              <a:rPr lang="en-US" sz="1800" dirty="0"/>
              <a:t>a frequently updated list of commonly approved CRA activities, streamline the structure of CRA exams, and calculate CRA investment on an average, ongoing </a:t>
            </a:r>
            <a:r>
              <a:rPr lang="en-US" sz="1800" dirty="0" smtClean="0"/>
              <a:t>basis</a:t>
            </a:r>
            <a:endParaRPr lang="en-US" sz="1800" dirty="0"/>
          </a:p>
          <a:p>
            <a:r>
              <a:rPr lang="en-US" sz="1800" dirty="0" smtClean="0"/>
              <a:t>NAHMA will work with Industry partners to draft comments. </a:t>
            </a:r>
          </a:p>
          <a:p>
            <a:pPr lvl="1"/>
            <a:r>
              <a:rPr lang="en-US" sz="1800" dirty="0" smtClean="0"/>
              <a:t>Industry is concerned about impact on LIHTC and affordable housing financing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64744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863600"/>
          </a:xfrm>
        </p:spPr>
        <p:txBody>
          <a:bodyPr/>
          <a:lstStyle/>
          <a:p>
            <a:pPr algn="ctr"/>
            <a:r>
              <a:rPr lang="en-US" dirty="0" smtClean="0"/>
              <a:t>Rural Development – Agency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320800"/>
            <a:ext cx="11328400" cy="4546600"/>
          </a:xfrm>
        </p:spPr>
        <p:txBody>
          <a:bodyPr/>
          <a:lstStyle/>
          <a:p>
            <a:r>
              <a:rPr lang="en-US" b="1" dirty="0" smtClean="0"/>
              <a:t>Multi-Family Preservation and Revitalization Program</a:t>
            </a:r>
          </a:p>
          <a:p>
            <a:pPr lvl="1"/>
            <a:r>
              <a:rPr lang="en-US" sz="2400" dirty="0" smtClean="0"/>
              <a:t>Agency working on 2019 MPR NOFA; </a:t>
            </a:r>
            <a:r>
              <a:rPr lang="en-US" sz="2400" dirty="0"/>
              <a:t>notice will elevate eligibility for “no-cost” properties (straight deferral/transfer properties where no 515 funding is needed)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Focus on clearing backlog (3 fiscal years of backlog unless Congress appropriates more funding)</a:t>
            </a:r>
          </a:p>
          <a:p>
            <a:r>
              <a:rPr lang="en-US" b="1" dirty="0" smtClean="0"/>
              <a:t>Portfolio </a:t>
            </a:r>
            <a:r>
              <a:rPr lang="en-US" b="1" dirty="0"/>
              <a:t>“Risk-Ranking” for Preservation </a:t>
            </a:r>
            <a:r>
              <a:rPr lang="en-US" b="1" dirty="0" smtClean="0"/>
              <a:t>Priorities</a:t>
            </a:r>
          </a:p>
          <a:p>
            <a:pPr lvl="1"/>
            <a:r>
              <a:rPr lang="en-US" sz="2400" dirty="0" smtClean="0"/>
              <a:t>Ranking based on need/developing comprehensive strategy </a:t>
            </a:r>
          </a:p>
          <a:p>
            <a:pPr lvl="1"/>
            <a:r>
              <a:rPr lang="en-US" sz="2400" dirty="0" smtClean="0"/>
              <a:t>Data to be made public in Spring 2020, </a:t>
            </a:r>
            <a:r>
              <a:rPr lang="en-US" sz="2400" dirty="0"/>
              <a:t>but individual property “ranks” will not be disclosed for privacy </a:t>
            </a:r>
            <a:r>
              <a:rPr lang="en-US" sz="2400" dirty="0" smtClean="0"/>
              <a:t>reasons</a:t>
            </a:r>
          </a:p>
          <a:p>
            <a:r>
              <a:rPr lang="en-US" b="1" dirty="0"/>
              <a:t>New approaches to rural housing </a:t>
            </a:r>
            <a:r>
              <a:rPr lang="en-US" b="1" dirty="0" smtClean="0"/>
              <a:t>challenges</a:t>
            </a:r>
          </a:p>
          <a:p>
            <a:pPr lvl="1"/>
            <a:r>
              <a:rPr lang="en-US" sz="2400" dirty="0" smtClean="0"/>
              <a:t>Piloting different </a:t>
            </a:r>
            <a:r>
              <a:rPr lang="en-US" sz="2400" dirty="0"/>
              <a:t>types of assistance models for rental assistance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153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914400"/>
          </a:xfrm>
        </p:spPr>
        <p:txBody>
          <a:bodyPr/>
          <a:lstStyle/>
          <a:p>
            <a:pPr algn="ctr"/>
            <a:r>
              <a:rPr lang="en-US" dirty="0" smtClean="0"/>
              <a:t>Advocacy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0" y="1308100"/>
            <a:ext cx="10693400" cy="4559300"/>
          </a:xfrm>
        </p:spPr>
        <p:txBody>
          <a:bodyPr/>
          <a:lstStyle/>
          <a:p>
            <a:r>
              <a:rPr lang="en-US" dirty="0" smtClean="0"/>
              <a:t>Hill Visits – Another record-setting year</a:t>
            </a:r>
          </a:p>
          <a:p>
            <a:pPr lvl="1"/>
            <a:r>
              <a:rPr lang="en-US" dirty="0" smtClean="0"/>
              <a:t>Focus on preparation, quality of meetings </a:t>
            </a:r>
          </a:p>
          <a:p>
            <a:pPr lvl="1"/>
            <a:r>
              <a:rPr lang="en-US" dirty="0" smtClean="0"/>
              <a:t>65 Hill Visits in October</a:t>
            </a:r>
          </a:p>
          <a:p>
            <a:pPr lvl="1"/>
            <a:r>
              <a:rPr lang="en-US" dirty="0" smtClean="0"/>
              <a:t>Thank you to advocacy “veterans” and “newbies”</a:t>
            </a:r>
          </a:p>
          <a:p>
            <a:r>
              <a:rPr lang="en-US" dirty="0" smtClean="0"/>
              <a:t>Announcing 2019 Advocacy Challenge Winners</a:t>
            </a:r>
          </a:p>
          <a:p>
            <a:pPr lvl="1"/>
            <a:r>
              <a:rPr lang="en-US" dirty="0" smtClean="0"/>
              <a:t>First Place: NEAHMA</a:t>
            </a:r>
          </a:p>
          <a:p>
            <a:pPr lvl="1"/>
            <a:r>
              <a:rPr lang="en-US" dirty="0" smtClean="0"/>
              <a:t>Runner Up: JAHMA/</a:t>
            </a:r>
            <a:r>
              <a:rPr lang="en-US" dirty="0" err="1" smtClean="0"/>
              <a:t>PennDel</a:t>
            </a:r>
            <a:r>
              <a:rPr lang="en-US" dirty="0" smtClean="0"/>
              <a:t> AHMA</a:t>
            </a:r>
          </a:p>
          <a:p>
            <a:r>
              <a:rPr lang="en-US" dirty="0" smtClean="0"/>
              <a:t>Next Steps</a:t>
            </a:r>
          </a:p>
          <a:p>
            <a:pPr lvl="1"/>
            <a:r>
              <a:rPr lang="en-US" dirty="0" smtClean="0"/>
              <a:t>Survey Input</a:t>
            </a:r>
          </a:p>
          <a:p>
            <a:pPr lvl="1"/>
            <a:r>
              <a:rPr lang="en-US" dirty="0" smtClean="0"/>
              <a:t>Upcoming Task Force call to set priorities for the year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034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240768"/>
            <a:ext cx="10972800" cy="851432"/>
          </a:xfrm>
        </p:spPr>
        <p:txBody>
          <a:bodyPr/>
          <a:lstStyle/>
          <a:p>
            <a:pPr algn="ctr"/>
            <a:r>
              <a:rPr lang="en-US" sz="3600" dirty="0" smtClean="0"/>
              <a:t>Fair Housing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1" y="990600"/>
            <a:ext cx="11988800" cy="4358609"/>
          </a:xfrm>
        </p:spPr>
        <p:txBody>
          <a:bodyPr/>
          <a:lstStyle/>
          <a:p>
            <a:r>
              <a:rPr lang="en-US" sz="2400" dirty="0" smtClean="0">
                <a:latin typeface="+mj-lt"/>
              </a:rPr>
              <a:t>New Proposed Rule issued on Affirmatively Further Fair </a:t>
            </a:r>
            <a:r>
              <a:rPr lang="en-US" sz="2400" dirty="0">
                <a:latin typeface="+mj-lt"/>
              </a:rPr>
              <a:t>H</a:t>
            </a:r>
            <a:r>
              <a:rPr lang="en-US" sz="2400" dirty="0" smtClean="0">
                <a:latin typeface="+mj-lt"/>
              </a:rPr>
              <a:t>ousing (AFFH)  </a:t>
            </a:r>
          </a:p>
          <a:p>
            <a:pPr lvl="1"/>
            <a:r>
              <a:rPr lang="en-US" sz="2400" dirty="0" smtClean="0">
                <a:latin typeface="+mj-lt"/>
              </a:rPr>
              <a:t>AFFH largely suspended since 2018, due to burden/complexity</a:t>
            </a:r>
          </a:p>
          <a:p>
            <a:pPr lvl="1"/>
            <a:r>
              <a:rPr lang="en-US" sz="2400" dirty="0" smtClean="0">
                <a:latin typeface="+mj-lt"/>
              </a:rPr>
              <a:t>Updates definition of AFFH and aims to increase </a:t>
            </a:r>
            <a:r>
              <a:rPr lang="en-US" sz="2400" dirty="0">
                <a:latin typeface="+mj-lt"/>
              </a:rPr>
              <a:t>“fair housing </a:t>
            </a:r>
            <a:r>
              <a:rPr lang="en-US" sz="2400" dirty="0" smtClean="0">
                <a:latin typeface="+mj-lt"/>
              </a:rPr>
              <a:t>choice”: </a:t>
            </a:r>
          </a:p>
          <a:p>
            <a:pPr lvl="2"/>
            <a:r>
              <a:rPr lang="en-US" dirty="0" smtClean="0">
                <a:latin typeface="+mj-lt"/>
              </a:rPr>
              <a:t>“individuals and families to have </a:t>
            </a:r>
            <a:r>
              <a:rPr lang="en-US" dirty="0">
                <a:latin typeface="+mj-lt"/>
              </a:rPr>
              <a:t>the opportunity and options to live where they choose, within their means, without unlawful discrimination related to race, color, religion, sex, family status, national origin, or disability</a:t>
            </a:r>
            <a:r>
              <a:rPr lang="en-US" dirty="0" smtClean="0">
                <a:latin typeface="+mj-lt"/>
              </a:rPr>
              <a:t>.”</a:t>
            </a:r>
          </a:p>
          <a:p>
            <a:pPr lvl="1"/>
            <a:r>
              <a:rPr lang="en-US" sz="2400" dirty="0" smtClean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CDBG jurisdiction </a:t>
            </a:r>
            <a:r>
              <a:rPr lang="en-US" sz="2400" dirty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that submits a Consolidated Plan (Con Plan) </a:t>
            </a:r>
            <a:endParaRPr lang="en-US" sz="2400" dirty="0" smtClean="0">
              <a:solidFill>
                <a:srgbClr val="20202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en-US" dirty="0" smtClean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submit </a:t>
            </a:r>
            <a:r>
              <a:rPr lang="en-US" dirty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with it </a:t>
            </a:r>
            <a:r>
              <a:rPr lang="en-US" dirty="0" smtClean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 AFFH certification </a:t>
            </a:r>
          </a:p>
          <a:p>
            <a:pPr lvl="2"/>
            <a:r>
              <a:rPr lang="en-US" dirty="0" smtClean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commit </a:t>
            </a:r>
            <a:r>
              <a:rPr lang="en-US" dirty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 addressing at least </a:t>
            </a:r>
            <a:r>
              <a:rPr lang="en-US" dirty="0" smtClean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 obstacles </a:t>
            </a:r>
            <a:r>
              <a:rPr lang="en-US" dirty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 fair housing choice or fair housing goals over the next </a:t>
            </a:r>
            <a:r>
              <a:rPr lang="en-US" dirty="0" smtClean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 years</a:t>
            </a:r>
            <a:r>
              <a:rPr lang="en-US" dirty="0">
                <a:solidFill>
                  <a:srgbClr val="20202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 smtClean="0">
              <a:solidFill>
                <a:srgbClr val="20202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smtClean="0">
                <a:latin typeface="+mj-lt"/>
              </a:rPr>
              <a:t>HUD will use publicly </a:t>
            </a:r>
            <a:r>
              <a:rPr lang="en-US" sz="2400" dirty="0">
                <a:latin typeface="+mj-lt"/>
              </a:rPr>
              <a:t>available metrics to score and rank </a:t>
            </a:r>
            <a:r>
              <a:rPr lang="en-US" sz="2400" dirty="0" smtClean="0">
                <a:latin typeface="+mj-lt"/>
              </a:rPr>
              <a:t>jurisdictions </a:t>
            </a:r>
          </a:p>
          <a:p>
            <a:pPr lvl="2"/>
            <a:r>
              <a:rPr lang="en-US" sz="1800" dirty="0" smtClean="0">
                <a:latin typeface="+mj-lt"/>
              </a:rPr>
              <a:t>Based on a comparison of similar jurisdictions </a:t>
            </a:r>
            <a:r>
              <a:rPr lang="en-US" sz="1800" dirty="0">
                <a:latin typeface="+mj-lt"/>
              </a:rPr>
              <a:t>that submit a Con Plan in the same </a:t>
            </a:r>
            <a:r>
              <a:rPr lang="en-US" sz="1800" dirty="0" smtClean="0">
                <a:latin typeface="+mj-lt"/>
              </a:rPr>
              <a:t>year</a:t>
            </a:r>
            <a:endParaRPr lang="en-US" sz="1800" dirty="0">
              <a:latin typeface="+mj-lt"/>
            </a:endParaRPr>
          </a:p>
          <a:p>
            <a:pPr lvl="2"/>
            <a:r>
              <a:rPr lang="en-US" sz="1800" dirty="0" smtClean="0">
                <a:latin typeface="+mj-lt"/>
              </a:rPr>
              <a:t>Incentives for jurisdictions </a:t>
            </a:r>
            <a:r>
              <a:rPr lang="en-US" sz="1800" dirty="0">
                <a:latin typeface="+mj-lt"/>
              </a:rPr>
              <a:t>that score well and show significant </a:t>
            </a:r>
            <a:r>
              <a:rPr lang="en-US" sz="1800" dirty="0" smtClean="0">
                <a:latin typeface="+mj-lt"/>
              </a:rPr>
              <a:t>improvement</a:t>
            </a:r>
          </a:p>
          <a:p>
            <a:r>
              <a:rPr lang="en-US" sz="2600" dirty="0" smtClean="0">
                <a:latin typeface="+mj-lt"/>
              </a:rPr>
              <a:t>NAHMA will take comments through </a:t>
            </a:r>
            <a:r>
              <a:rPr lang="en-US" sz="2600" b="1" dirty="0" smtClean="0">
                <a:latin typeface="+mj-lt"/>
              </a:rPr>
              <a:t>February 14 </a:t>
            </a:r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14474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752874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95327"/>
            <a:ext cx="10972800" cy="3886200"/>
          </a:xfrm>
        </p:spPr>
        <p:txBody>
          <a:bodyPr/>
          <a:lstStyle/>
          <a:p>
            <a:r>
              <a:rPr lang="en-US" b="1" dirty="0" smtClean="0"/>
              <a:t>TRACS</a:t>
            </a:r>
          </a:p>
          <a:p>
            <a:pPr lvl="1"/>
            <a:r>
              <a:rPr lang="en-US" dirty="0" smtClean="0"/>
              <a:t> Industry Working Group Conference, Jan. 14-15, HUD HQ</a:t>
            </a:r>
          </a:p>
          <a:p>
            <a:r>
              <a:rPr lang="en-US" b="1" dirty="0" smtClean="0"/>
              <a:t>Senior Housing</a:t>
            </a:r>
          </a:p>
          <a:p>
            <a:pPr lvl="1"/>
            <a:r>
              <a:rPr lang="en-US" dirty="0"/>
              <a:t>RAD for PRAC</a:t>
            </a:r>
          </a:p>
          <a:p>
            <a:pPr lvl="1"/>
            <a:r>
              <a:rPr lang="en-US" dirty="0"/>
              <a:t>Senior Services </a:t>
            </a:r>
            <a:r>
              <a:rPr lang="en-US" dirty="0" smtClean="0"/>
              <a:t>Demonstration</a:t>
            </a:r>
          </a:p>
          <a:p>
            <a:r>
              <a:rPr lang="en-US" b="1" dirty="0"/>
              <a:t>LIHTC Data Transfer</a:t>
            </a:r>
          </a:p>
          <a:p>
            <a:pPr lvl="1"/>
            <a:r>
              <a:rPr lang="en-US" dirty="0" smtClean="0"/>
              <a:t>New Forum platform hosted by NAHMA</a:t>
            </a:r>
          </a:p>
          <a:p>
            <a:pPr lvl="1"/>
            <a:r>
              <a:rPr lang="en-US" dirty="0">
                <a:hlinkClick r:id="rId2"/>
              </a:rPr>
              <a:t>http://lihtcdatastandard.proboards.com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File transfer pending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768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pPr algn="ctr"/>
            <a:r>
              <a:rPr lang="en-US" dirty="0" smtClean="0"/>
              <a:t>Legislative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511300"/>
            <a:ext cx="11696700" cy="43561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 smtClean="0"/>
              <a:t>Congressional focus in the 116</a:t>
            </a:r>
            <a:r>
              <a:rPr lang="en-US" b="1" baseline="30000" dirty="0" smtClean="0"/>
              <a:t>th</a:t>
            </a:r>
            <a:r>
              <a:rPr lang="en-US" b="1" dirty="0" smtClean="0"/>
              <a:t> Congress</a:t>
            </a:r>
          </a:p>
          <a:p>
            <a:pPr lvl="1">
              <a:spcAft>
                <a:spcPts val="600"/>
              </a:spcAft>
            </a:pPr>
            <a:r>
              <a:rPr lang="en-US" b="1" dirty="0" smtClean="0"/>
              <a:t>Tax Credits </a:t>
            </a:r>
            <a:r>
              <a:rPr lang="en-US" dirty="0" smtClean="0"/>
              <a:t>– Affordable Housing Credit Improvement Act; Qualified Contracts; Renters’ tax credits</a:t>
            </a:r>
          </a:p>
          <a:p>
            <a:pPr lvl="1">
              <a:spcAft>
                <a:spcPts val="600"/>
              </a:spcAft>
            </a:pPr>
            <a:r>
              <a:rPr lang="en-US" b="1" dirty="0" smtClean="0"/>
              <a:t>Investments </a:t>
            </a:r>
            <a:r>
              <a:rPr lang="en-US" dirty="0" smtClean="0"/>
              <a:t>– Infrastructure; capital needs; green retrofitting; combatting homelessness; new construction, studying impacts</a:t>
            </a:r>
          </a:p>
          <a:p>
            <a:pPr lvl="1">
              <a:spcAft>
                <a:spcPts val="600"/>
              </a:spcAft>
            </a:pPr>
            <a:r>
              <a:rPr lang="en-US" b="1" dirty="0" smtClean="0"/>
              <a:t>Opportunity </a:t>
            </a:r>
            <a:r>
              <a:rPr lang="en-US" dirty="0" smtClean="0"/>
              <a:t>– Opportunity Zones; Housing Mobility</a:t>
            </a:r>
          </a:p>
          <a:p>
            <a:pPr lvl="1">
              <a:spcAft>
                <a:spcPts val="600"/>
              </a:spcAft>
            </a:pPr>
            <a:r>
              <a:rPr lang="en-US" b="1" dirty="0" smtClean="0"/>
              <a:t>Fair Housing </a:t>
            </a:r>
            <a:r>
              <a:rPr lang="en-US" dirty="0" smtClean="0"/>
              <a:t>– VAWA; Evictions; Fair Housing Act protections</a:t>
            </a:r>
          </a:p>
          <a:p>
            <a:pPr lvl="1">
              <a:spcAft>
                <a:spcPts val="600"/>
              </a:spcAft>
            </a:pPr>
            <a:r>
              <a:rPr lang="en-US" b="1" dirty="0" smtClean="0"/>
              <a:t>Rural and Tribal Housing </a:t>
            </a:r>
            <a:r>
              <a:rPr lang="en-US" dirty="0" smtClean="0"/>
              <a:t>– Preservation; targeting resources</a:t>
            </a:r>
          </a:p>
          <a:p>
            <a:pPr lvl="1">
              <a:spcAft>
                <a:spcPts val="600"/>
              </a:spcAft>
            </a:pPr>
            <a:r>
              <a:rPr lang="en-US" b="1" dirty="0" smtClean="0"/>
              <a:t>Hearings</a:t>
            </a:r>
            <a:r>
              <a:rPr lang="en-US" dirty="0" smtClean="0"/>
              <a:t> – HUD oversight; homelessness; CRA and finance</a:t>
            </a:r>
            <a:endParaRPr lang="en-US" b="1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345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130300"/>
          </a:xfrm>
        </p:spPr>
        <p:txBody>
          <a:bodyPr/>
          <a:lstStyle/>
          <a:p>
            <a:pPr algn="ctr"/>
            <a:r>
              <a:rPr lang="en-US" dirty="0" smtClean="0"/>
              <a:t>Legislative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701800"/>
            <a:ext cx="11391900" cy="4165600"/>
          </a:xfrm>
        </p:spPr>
        <p:txBody>
          <a:bodyPr/>
          <a:lstStyle/>
          <a:p>
            <a:r>
              <a:rPr lang="en-US" b="1" dirty="0" smtClean="0"/>
              <a:t>Upcoming 2020 Congressional Hearings:</a:t>
            </a:r>
          </a:p>
          <a:p>
            <a:pPr lvl="1"/>
            <a:r>
              <a:rPr lang="en-US" b="1" dirty="0" smtClean="0"/>
              <a:t>January 9</a:t>
            </a:r>
            <a:r>
              <a:rPr lang="en-US" dirty="0" smtClean="0"/>
              <a:t>: </a:t>
            </a:r>
            <a:r>
              <a:rPr lang="en-US" dirty="0"/>
              <a:t>Understanding the Importance of DHS Preparedness Grants: Perspectives from the </a:t>
            </a:r>
            <a:r>
              <a:rPr lang="en-US" dirty="0" smtClean="0"/>
              <a:t>Field</a:t>
            </a:r>
          </a:p>
          <a:p>
            <a:pPr lvl="1"/>
            <a:r>
              <a:rPr lang="en-US" b="1" dirty="0" smtClean="0"/>
              <a:t>January 14</a:t>
            </a:r>
            <a:r>
              <a:rPr lang="en-US" dirty="0" smtClean="0"/>
              <a:t>: </a:t>
            </a:r>
            <a:r>
              <a:rPr lang="en-US" dirty="0"/>
              <a:t>On the Brink of Homelessness: How the Affordable Housing Crisis and the Gentrification of America Is Leaving Families </a:t>
            </a:r>
            <a:r>
              <a:rPr lang="en-US" dirty="0" smtClean="0"/>
              <a:t>Vulnerable</a:t>
            </a:r>
          </a:p>
          <a:p>
            <a:pPr lvl="1"/>
            <a:r>
              <a:rPr lang="en-US" b="1" dirty="0" smtClean="0"/>
              <a:t>January 14</a:t>
            </a:r>
            <a:r>
              <a:rPr lang="en-US" dirty="0" smtClean="0"/>
              <a:t>: </a:t>
            </a:r>
            <a:r>
              <a:rPr lang="en-US" dirty="0"/>
              <a:t>The Community Reinvestment Act: Reviewing Who Wins and Who Loses with Comptroller </a:t>
            </a:r>
            <a:r>
              <a:rPr lang="en-US" dirty="0" err="1"/>
              <a:t>Otting’s</a:t>
            </a:r>
            <a:r>
              <a:rPr lang="en-US" dirty="0"/>
              <a:t> </a:t>
            </a:r>
            <a:r>
              <a:rPr lang="en-US" dirty="0" smtClean="0"/>
              <a:t>Proposal</a:t>
            </a:r>
          </a:p>
          <a:p>
            <a:pPr lvl="1"/>
            <a:r>
              <a:rPr lang="en-US" b="1" dirty="0"/>
              <a:t>January 14: </a:t>
            </a:r>
            <a:r>
              <a:rPr lang="en-US" dirty="0" smtClean="0"/>
              <a:t>Making </a:t>
            </a:r>
            <a:r>
              <a:rPr lang="en-US" dirty="0"/>
              <a:t>HUD-VASH Work for all Veteran Communities </a:t>
            </a:r>
          </a:p>
          <a:p>
            <a:pPr marL="457200" lvl="1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4608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900" y="2324100"/>
            <a:ext cx="3657600" cy="3657600"/>
          </a:xfr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414713" y="987425"/>
            <a:ext cx="5894387" cy="1082675"/>
          </a:xfrm>
        </p:spPr>
        <p:txBody>
          <a:bodyPr/>
          <a:lstStyle/>
          <a:p>
            <a:r>
              <a:rPr lang="en-US" sz="4000" b="1" cap="all" dirty="0"/>
              <a:t>Happy New Decade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8143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2020 Outlook - Next steps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March Meeting</a:t>
            </a:r>
          </a:p>
          <a:p>
            <a:r>
              <a:rPr lang="en-US" dirty="0"/>
              <a:t>Agenda </a:t>
            </a:r>
            <a:r>
              <a:rPr lang="en-US" dirty="0" smtClean="0"/>
              <a:t>Setting</a:t>
            </a:r>
          </a:p>
          <a:p>
            <a:r>
              <a:rPr lang="en-US" dirty="0"/>
              <a:t>Committee Calls</a:t>
            </a:r>
          </a:p>
        </p:txBody>
      </p:sp>
    </p:spTree>
    <p:extLst>
      <p:ext uri="{BB962C8B-B14F-4D97-AF65-F5344CB8AC3E}">
        <p14:creationId xmlns:p14="http://schemas.microsoft.com/office/powerpoint/2010/main" val="2176548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GR Committees and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828800"/>
            <a:ext cx="11582400" cy="49149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b="1" dirty="0"/>
              <a:t>Federal Affairs </a:t>
            </a:r>
            <a:r>
              <a:rPr lang="en-US" dirty="0"/>
              <a:t>– </a:t>
            </a:r>
            <a:r>
              <a:rPr lang="en-US" dirty="0" smtClean="0"/>
              <a:t>Ch. </a:t>
            </a:r>
            <a:r>
              <a:rPr lang="en-US" dirty="0"/>
              <a:t>Kimberlee </a:t>
            </a:r>
            <a:r>
              <a:rPr lang="en-US" dirty="0" smtClean="0"/>
              <a:t>Schreiber, </a:t>
            </a:r>
            <a:r>
              <a:rPr lang="en-US" dirty="0" err="1" smtClean="0"/>
              <a:t>VCh</a:t>
            </a:r>
            <a:r>
              <a:rPr lang="en-US" dirty="0" smtClean="0"/>
              <a:t>. </a:t>
            </a:r>
            <a:r>
              <a:rPr lang="en-US" dirty="0"/>
              <a:t>Jack </a:t>
            </a:r>
            <a:r>
              <a:rPr lang="en-US" dirty="0" err="1" smtClean="0"/>
              <a:t>Sipes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b="1" dirty="0" smtClean="0"/>
              <a:t>Advocacy Task Force </a:t>
            </a:r>
            <a:r>
              <a:rPr lang="en-US" dirty="0" smtClean="0"/>
              <a:t>– Ch. David Joyner, </a:t>
            </a:r>
            <a:r>
              <a:rPr lang="en-US" dirty="0" err="1" smtClean="0"/>
              <a:t>VCh</a:t>
            </a:r>
            <a:r>
              <a:rPr lang="en-US" dirty="0" smtClean="0"/>
              <a:t>. Amy </a:t>
            </a:r>
            <a:r>
              <a:rPr lang="en-US" dirty="0" err="1" smtClean="0"/>
              <a:t>Albery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b="1" dirty="0"/>
              <a:t>Regulatory Affairs </a:t>
            </a:r>
            <a:r>
              <a:rPr lang="en-US" dirty="0"/>
              <a:t>– </a:t>
            </a:r>
            <a:r>
              <a:rPr lang="en-US" dirty="0" smtClean="0"/>
              <a:t>Ch. Cindy Lamb, </a:t>
            </a:r>
            <a:r>
              <a:rPr lang="en-US" dirty="0" err="1" smtClean="0"/>
              <a:t>VCh</a:t>
            </a:r>
            <a:r>
              <a:rPr lang="en-US" dirty="0" smtClean="0"/>
              <a:t>. </a:t>
            </a:r>
            <a:r>
              <a:rPr lang="en-US" dirty="0"/>
              <a:t>Lisa </a:t>
            </a:r>
            <a:r>
              <a:rPr lang="en-US" dirty="0" err="1" smtClean="0"/>
              <a:t>Beffa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b="1" dirty="0" smtClean="0"/>
              <a:t>Tax Credit </a:t>
            </a:r>
            <a:r>
              <a:rPr lang="en-US" dirty="0" smtClean="0"/>
              <a:t>– Ch. John </a:t>
            </a:r>
            <a:r>
              <a:rPr lang="en-US" dirty="0" err="1" smtClean="0"/>
              <a:t>Kuppens</a:t>
            </a:r>
            <a:r>
              <a:rPr lang="en-US" dirty="0" smtClean="0"/>
              <a:t>, </a:t>
            </a:r>
            <a:r>
              <a:rPr lang="en-US" dirty="0" err="1" smtClean="0"/>
              <a:t>VCh</a:t>
            </a:r>
            <a:r>
              <a:rPr lang="en-US" dirty="0" smtClean="0"/>
              <a:t>. </a:t>
            </a:r>
            <a:r>
              <a:rPr lang="en-US" dirty="0"/>
              <a:t>Scott Hunley 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Senior Housing</a:t>
            </a:r>
            <a:r>
              <a:rPr lang="en-US" dirty="0"/>
              <a:t> </a:t>
            </a:r>
            <a:r>
              <a:rPr lang="en-US" dirty="0" smtClean="0"/>
              <a:t>– Ch. Nancy Evans, </a:t>
            </a:r>
            <a:r>
              <a:rPr lang="en-US" dirty="0" err="1" smtClean="0"/>
              <a:t>VCh</a:t>
            </a:r>
            <a:r>
              <a:rPr lang="en-US" dirty="0" smtClean="0"/>
              <a:t>. </a:t>
            </a:r>
            <a:r>
              <a:rPr lang="en-US" dirty="0"/>
              <a:t>Jeff Kohler</a:t>
            </a:r>
            <a:endParaRPr lang="en-US" b="1" dirty="0" smtClean="0"/>
          </a:p>
          <a:p>
            <a:pPr>
              <a:spcAft>
                <a:spcPts val="600"/>
              </a:spcAft>
            </a:pPr>
            <a:r>
              <a:rPr lang="en-US" b="1" dirty="0"/>
              <a:t>Rural Housing</a:t>
            </a:r>
            <a:r>
              <a:rPr lang="en-US" dirty="0"/>
              <a:t> </a:t>
            </a:r>
            <a:r>
              <a:rPr lang="en-US" dirty="0" smtClean="0"/>
              <a:t>– Ch. Noel Gill, </a:t>
            </a:r>
            <a:r>
              <a:rPr lang="en-US" dirty="0" err="1" smtClean="0"/>
              <a:t>VCh</a:t>
            </a:r>
            <a:r>
              <a:rPr lang="en-US" dirty="0" smtClean="0"/>
              <a:t>. Bert </a:t>
            </a:r>
            <a:r>
              <a:rPr lang="en-US" dirty="0"/>
              <a:t>Loe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Fair Housing </a:t>
            </a:r>
            <a:r>
              <a:rPr lang="en-US" dirty="0" smtClean="0"/>
              <a:t>– Ch. </a:t>
            </a:r>
            <a:r>
              <a:rPr lang="en-US" dirty="0"/>
              <a:t>Anita </a:t>
            </a:r>
            <a:r>
              <a:rPr lang="en-US" dirty="0" err="1" smtClean="0"/>
              <a:t>Moseman</a:t>
            </a:r>
            <a:r>
              <a:rPr lang="en-US" dirty="0" smtClean="0"/>
              <a:t>, </a:t>
            </a:r>
            <a:r>
              <a:rPr lang="en-US" dirty="0" err="1" smtClean="0"/>
              <a:t>VCh</a:t>
            </a:r>
            <a:r>
              <a:rPr lang="en-US" dirty="0" smtClean="0"/>
              <a:t>. </a:t>
            </a:r>
            <a:r>
              <a:rPr lang="en-US" dirty="0"/>
              <a:t>Debbie Piltch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068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5800" y="698500"/>
            <a:ext cx="8229600" cy="685800"/>
          </a:xfrm>
        </p:spPr>
        <p:txBody>
          <a:bodyPr/>
          <a:lstStyle/>
          <a:p>
            <a:pPr algn="ctr"/>
            <a:r>
              <a:rPr lang="en-US" dirty="0"/>
              <a:t>GR Committees – Joint 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51000"/>
            <a:ext cx="11595100" cy="54483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3200" b="1" dirty="0" smtClean="0"/>
              <a:t>Key </a:t>
            </a:r>
            <a:r>
              <a:rPr lang="en-US" sz="3200" b="1" dirty="0"/>
              <a:t>Items for </a:t>
            </a:r>
            <a:r>
              <a:rPr lang="en-US" sz="3200" b="1" dirty="0" smtClean="0"/>
              <a:t>Member Input:</a:t>
            </a:r>
            <a:endParaRPr lang="en-US" sz="3200" dirty="0"/>
          </a:p>
          <a:p>
            <a:pPr lvl="1">
              <a:spcAft>
                <a:spcPts val="600"/>
              </a:spcAft>
            </a:pPr>
            <a:r>
              <a:rPr lang="en-US" sz="2800" dirty="0" smtClean="0"/>
              <a:t>Regulatory Barriers, Lead-based health hazards, LIHTC Compliance monitoring, NSPIRE demo, RD and Tax </a:t>
            </a:r>
          </a:p>
          <a:p>
            <a:pPr lvl="0">
              <a:spcAft>
                <a:spcPts val="600"/>
              </a:spcAft>
            </a:pPr>
            <a:r>
              <a:rPr lang="en-US" sz="3200" b="1" dirty="0" smtClean="0"/>
              <a:t>Current Updates from Washington</a:t>
            </a:r>
            <a:endParaRPr lang="en-US" sz="3200" dirty="0" smtClean="0"/>
          </a:p>
          <a:p>
            <a:pPr lvl="1">
              <a:spcAft>
                <a:spcPts val="600"/>
              </a:spcAft>
            </a:pPr>
            <a:r>
              <a:rPr lang="en-US" sz="2800" dirty="0" smtClean="0"/>
              <a:t>Funding, CRA reform, Rural Development, Legislation, Fair Housing, RAD for PRAC, services demo, TRACS</a:t>
            </a:r>
          </a:p>
          <a:p>
            <a:pPr lvl="0">
              <a:spcAft>
                <a:spcPts val="600"/>
              </a:spcAft>
            </a:pPr>
            <a:r>
              <a:rPr lang="en-US" sz="3200" b="1" dirty="0" smtClean="0"/>
              <a:t>Next </a:t>
            </a:r>
            <a:r>
              <a:rPr lang="en-US" sz="3200" b="1" dirty="0"/>
              <a:t>Steps for NAHMA’s GR Committees</a:t>
            </a:r>
            <a:endParaRPr lang="en-US" sz="3200" dirty="0"/>
          </a:p>
          <a:p>
            <a:pPr lvl="1">
              <a:spcAft>
                <a:spcPts val="600"/>
              </a:spcAft>
            </a:pPr>
            <a:r>
              <a:rPr lang="en-US" sz="2800" dirty="0" smtClean="0"/>
              <a:t>March Meeting planning, committee agendas, call schedules</a:t>
            </a:r>
            <a:endParaRPr lang="en-US" sz="1800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01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4913" y="3232151"/>
            <a:ext cx="7772400" cy="1362075"/>
          </a:xfrm>
        </p:spPr>
        <p:txBody>
          <a:bodyPr/>
          <a:lstStyle/>
          <a:p>
            <a:r>
              <a:rPr lang="en-US" dirty="0" smtClean="0"/>
              <a:t>Key Items for Discussion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7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Regulatory Barriers to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038600"/>
          </a:xfrm>
        </p:spPr>
        <p:txBody>
          <a:bodyPr/>
          <a:lstStyle/>
          <a:p>
            <a:r>
              <a:rPr lang="en-US" sz="3000" dirty="0"/>
              <a:t>White House Council on Eliminating Regulatory Barriers to Affordable </a:t>
            </a:r>
            <a:r>
              <a:rPr lang="en-US" sz="3000" dirty="0" smtClean="0"/>
              <a:t>Housing</a:t>
            </a:r>
          </a:p>
          <a:p>
            <a:r>
              <a:rPr lang="en-US" sz="3000" b="1" dirty="0" smtClean="0"/>
              <a:t>Comments Request </a:t>
            </a:r>
            <a:r>
              <a:rPr lang="en-US" sz="3000" dirty="0" smtClean="0"/>
              <a:t>on Laws</a:t>
            </a:r>
            <a:r>
              <a:rPr lang="en-US" sz="3000" dirty="0"/>
              <a:t>, regulations, land use requirements, and administrative </a:t>
            </a:r>
            <a:r>
              <a:rPr lang="en-US" sz="3000" dirty="0" smtClean="0"/>
              <a:t>practices that:</a:t>
            </a:r>
          </a:p>
          <a:p>
            <a:pPr lvl="1"/>
            <a:r>
              <a:rPr lang="en-US" sz="3000" dirty="0" smtClean="0"/>
              <a:t>Increase costs </a:t>
            </a:r>
            <a:r>
              <a:rPr lang="en-US" sz="3000" dirty="0"/>
              <a:t>of affordable housing development </a:t>
            </a:r>
            <a:endParaRPr lang="en-US" sz="3000" dirty="0" smtClean="0"/>
          </a:p>
          <a:p>
            <a:pPr lvl="1"/>
            <a:r>
              <a:rPr lang="en-US" sz="3000" dirty="0"/>
              <a:t>C</a:t>
            </a:r>
            <a:r>
              <a:rPr lang="en-US" sz="3000" dirty="0" smtClean="0"/>
              <a:t>ontribute </a:t>
            </a:r>
            <a:r>
              <a:rPr lang="en-US" sz="3000" dirty="0"/>
              <a:t>to shortages </a:t>
            </a:r>
            <a:r>
              <a:rPr lang="en-US" sz="3000" dirty="0" smtClean="0"/>
              <a:t>in housing supply</a:t>
            </a:r>
          </a:p>
          <a:p>
            <a:pPr lvl="1"/>
            <a:r>
              <a:rPr lang="en-US" sz="3000" dirty="0" smtClean="0"/>
              <a:t>Recommendations, policy solutions, performance metrics</a:t>
            </a:r>
          </a:p>
          <a:p>
            <a:r>
              <a:rPr lang="en-US" sz="3000" dirty="0" smtClean="0"/>
              <a:t>Comments due to </a:t>
            </a:r>
            <a:r>
              <a:rPr lang="en-US" sz="3000" b="1" dirty="0" smtClean="0"/>
              <a:t>NAHMA Jan 15</a:t>
            </a:r>
            <a:r>
              <a:rPr lang="en-US" sz="3000" dirty="0" smtClean="0"/>
              <a:t>; due to </a:t>
            </a:r>
            <a:r>
              <a:rPr lang="en-US" sz="3000" b="1" dirty="0" smtClean="0"/>
              <a:t>HUD Jan 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31" y="656141"/>
            <a:ext cx="10972800" cy="3886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smtClean="0"/>
              <a:t>Government Accountability Office (GAO) </a:t>
            </a:r>
          </a:p>
          <a:p>
            <a:pPr marL="0" indent="0" algn="ctr">
              <a:buNone/>
            </a:pPr>
            <a:r>
              <a:rPr lang="en-US" sz="2400" b="1" dirty="0" smtClean="0"/>
              <a:t>Examining HUD’s Oversight of Lead-based Paint</a:t>
            </a:r>
          </a:p>
          <a:p>
            <a:r>
              <a:rPr lang="en-US" sz="2000" dirty="0" smtClean="0"/>
              <a:t>What </a:t>
            </a:r>
            <a:r>
              <a:rPr lang="en-US" sz="2000" dirty="0"/>
              <a:t>programs and activities do HUD and EPA have in place for identifying and addressing lead-based paint hazards in affordable rental housing?</a:t>
            </a:r>
          </a:p>
          <a:p>
            <a:r>
              <a:rPr lang="en-US" sz="2000" dirty="0" smtClean="0"/>
              <a:t>How </a:t>
            </a:r>
            <a:r>
              <a:rPr lang="en-US" sz="2000" dirty="0"/>
              <a:t>do HUD and EPA determine whether methods for addressing lead-based paint in affordable rental housing are effective and how do they communicate information about these methods?</a:t>
            </a:r>
          </a:p>
          <a:p>
            <a:r>
              <a:rPr lang="en-US" sz="2000" dirty="0" smtClean="0"/>
              <a:t>To </a:t>
            </a:r>
            <a:r>
              <a:rPr lang="en-US" sz="2000" dirty="0"/>
              <a:t>what extent does HUD’s approach to overseeing its lead-based paint regulations help the agency identify and address lead–based paint hazards in the PBRA program</a:t>
            </a:r>
            <a:r>
              <a:rPr lang="en-US" sz="2000" dirty="0" smtClean="0"/>
              <a:t>?</a:t>
            </a:r>
          </a:p>
          <a:p>
            <a:r>
              <a:rPr lang="en-US" sz="2000" b="1" dirty="0" smtClean="0"/>
              <a:t>NAHMA will be interviewed by GAO in last week in January. GAO may reach out to members, independently.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 algn="ctr">
              <a:buNone/>
            </a:pPr>
            <a:r>
              <a:rPr lang="en-US" sz="2400" b="1" dirty="0" smtClean="0"/>
              <a:t>NSPIRE </a:t>
            </a:r>
            <a:r>
              <a:rPr lang="en-US" sz="2400" b="1" dirty="0"/>
              <a:t>Demonstration </a:t>
            </a:r>
            <a:r>
              <a:rPr lang="en-US" sz="2400" b="1" dirty="0" smtClean="0"/>
              <a:t>Underway</a:t>
            </a:r>
            <a:endParaRPr lang="en-US" sz="2400" b="1" dirty="0"/>
          </a:p>
          <a:p>
            <a:r>
              <a:rPr lang="en-US" sz="2000" dirty="0" smtClean="0"/>
              <a:t>Highly-unlikely 4,500 properties are in the Demo…</a:t>
            </a:r>
          </a:p>
          <a:p>
            <a:r>
              <a:rPr lang="en-US" sz="2000" dirty="0"/>
              <a:t>W</a:t>
            </a:r>
            <a:r>
              <a:rPr lang="en-US" sz="2000" dirty="0" smtClean="0"/>
              <a:t>hat are member thoughts/concerns?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220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774700"/>
          </a:xfrm>
        </p:spPr>
        <p:txBody>
          <a:bodyPr/>
          <a:lstStyle/>
          <a:p>
            <a:pPr algn="ctr"/>
            <a:r>
              <a:rPr lang="en-US" dirty="0" smtClean="0"/>
              <a:t>LIHTC Compliance Monitoring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320800"/>
            <a:ext cx="11493500" cy="4495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IRS updated </a:t>
            </a:r>
            <a:r>
              <a:rPr lang="en-US" dirty="0" err="1" smtClean="0"/>
              <a:t>regs</a:t>
            </a:r>
            <a:r>
              <a:rPr lang="en-US" dirty="0" smtClean="0"/>
              <a:t> in Feb 2019</a:t>
            </a:r>
            <a:endParaRPr lang="en-US" b="1" dirty="0" smtClean="0"/>
          </a:p>
          <a:p>
            <a:pPr lvl="1">
              <a:spcAft>
                <a:spcPts val="600"/>
              </a:spcAft>
            </a:pPr>
            <a:r>
              <a:rPr lang="en-US" b="1" dirty="0" smtClean="0"/>
              <a:t>Sample size: </a:t>
            </a:r>
            <a:r>
              <a:rPr lang="en-US" dirty="0" smtClean="0"/>
              <a:t>agencies must inspect </a:t>
            </a:r>
            <a:r>
              <a:rPr lang="en-US" dirty="0"/>
              <a:t>no fewer units than </a:t>
            </a:r>
            <a:r>
              <a:rPr lang="en-US" dirty="0" smtClean="0"/>
              <a:t>the </a:t>
            </a:r>
            <a:r>
              <a:rPr lang="en-US" dirty="0"/>
              <a:t>Low-Income Housing Credit Minimum Unit Sample Size Reference Chart; </a:t>
            </a:r>
            <a:r>
              <a:rPr lang="en-US" dirty="0" smtClean="0"/>
              <a:t>maintains </a:t>
            </a:r>
            <a:r>
              <a:rPr lang="en-US" dirty="0"/>
              <a:t>the “all buildings” rule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b="1" dirty="0" smtClean="0"/>
              <a:t>Inspection Notification: </a:t>
            </a:r>
            <a:r>
              <a:rPr lang="en-US" dirty="0" smtClean="0"/>
              <a:t>Shorten </a:t>
            </a:r>
            <a:r>
              <a:rPr lang="en-US" dirty="0"/>
              <a:t>the reasonable notice requirement to 15 days in advance of </a:t>
            </a:r>
            <a:r>
              <a:rPr lang="en-US" dirty="0" smtClean="0"/>
              <a:t>physical </a:t>
            </a:r>
            <a:r>
              <a:rPr lang="en-US" dirty="0"/>
              <a:t>inspection or review of low-income </a:t>
            </a:r>
            <a:r>
              <a:rPr lang="en-US" dirty="0" smtClean="0"/>
              <a:t>certification (from current 30 days)</a:t>
            </a:r>
            <a:r>
              <a:rPr lang="en-US" dirty="0"/>
              <a:t>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Built </a:t>
            </a:r>
            <a:r>
              <a:rPr lang="en-US" dirty="0"/>
              <a:t>into QAPs this </a:t>
            </a:r>
            <a:r>
              <a:rPr lang="en-US" dirty="0" smtClean="0"/>
              <a:t>year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Member concerns?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NAHMA following up with IRS to push for adjustments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432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00100" y="469900"/>
            <a:ext cx="3505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Helvetica" panose="020B0604020202020204" pitchFamily="34" charset="0"/>
              </a:rPr>
              <a:t>M</a:t>
            </a:r>
            <a:r>
              <a:rPr lang="en-US" b="1" dirty="0" smtClean="0">
                <a:latin typeface="Helvetica" panose="020B0604020202020204" pitchFamily="34" charset="0"/>
              </a:rPr>
              <a:t>inimum </a:t>
            </a:r>
            <a:r>
              <a:rPr lang="en-US" b="1" dirty="0">
                <a:latin typeface="Helvetica" panose="020B0604020202020204" pitchFamily="34" charset="0"/>
              </a:rPr>
              <a:t>unit sample</a:t>
            </a:r>
          </a:p>
          <a:p>
            <a:r>
              <a:rPr lang="en-US" b="1" dirty="0">
                <a:latin typeface="Helvetica" panose="020B0604020202020204" pitchFamily="34" charset="0"/>
              </a:rPr>
              <a:t>s</a:t>
            </a:r>
            <a:r>
              <a:rPr lang="en-US" b="1" dirty="0" smtClean="0">
                <a:latin typeface="Helvetica" panose="020B0604020202020204" pitchFamily="34" charset="0"/>
              </a:rPr>
              <a:t>ize based on number of low-income units in a project</a:t>
            </a:r>
            <a:endParaRPr lang="en-US" b="1" dirty="0">
              <a:latin typeface="Helvetica" panose="020B0604020202020204" pitchFamily="34" charset="0"/>
            </a:endParaRPr>
          </a:p>
          <a:p>
            <a:r>
              <a:rPr lang="en-US" dirty="0">
                <a:latin typeface="Helvetica" panose="020B0604020202020204" pitchFamily="34" charset="0"/>
              </a:rPr>
              <a:t>1 ................................ 1</a:t>
            </a:r>
          </a:p>
          <a:p>
            <a:r>
              <a:rPr lang="en-US" dirty="0">
                <a:latin typeface="Helvetica" panose="020B0604020202020204" pitchFamily="34" charset="0"/>
              </a:rPr>
              <a:t>2 ................................ 2</a:t>
            </a:r>
          </a:p>
          <a:p>
            <a:r>
              <a:rPr lang="en-US" dirty="0">
                <a:latin typeface="Helvetica" panose="020B0604020202020204" pitchFamily="34" charset="0"/>
              </a:rPr>
              <a:t>3 .............................. 3</a:t>
            </a:r>
          </a:p>
          <a:p>
            <a:r>
              <a:rPr lang="en-US" dirty="0">
                <a:latin typeface="Helvetica" panose="020B0604020202020204" pitchFamily="34" charset="0"/>
              </a:rPr>
              <a:t>4 ................................ 4</a:t>
            </a:r>
          </a:p>
          <a:p>
            <a:r>
              <a:rPr lang="en-US" dirty="0">
                <a:latin typeface="Helvetica" panose="020B0604020202020204" pitchFamily="34" charset="0"/>
              </a:rPr>
              <a:t>5–6 ............................ 5</a:t>
            </a:r>
          </a:p>
          <a:p>
            <a:r>
              <a:rPr lang="en-US" dirty="0">
                <a:latin typeface="Helvetica" panose="020B0604020202020204" pitchFamily="34" charset="0"/>
              </a:rPr>
              <a:t>7 ................................ 6</a:t>
            </a:r>
          </a:p>
          <a:p>
            <a:r>
              <a:rPr lang="en-US" dirty="0">
                <a:latin typeface="Helvetica" panose="020B0604020202020204" pitchFamily="34" charset="0"/>
              </a:rPr>
              <a:t>8–9 ............................ 7</a:t>
            </a:r>
          </a:p>
          <a:p>
            <a:r>
              <a:rPr lang="en-US" dirty="0">
                <a:latin typeface="Helvetica" panose="020B0604020202020204" pitchFamily="34" charset="0"/>
              </a:rPr>
              <a:t>10–11 ........................ 8</a:t>
            </a:r>
          </a:p>
          <a:p>
            <a:r>
              <a:rPr lang="en-US" dirty="0">
                <a:latin typeface="Helvetica" panose="020B0604020202020204" pitchFamily="34" charset="0"/>
              </a:rPr>
              <a:t>12–13 ........................ 9</a:t>
            </a:r>
          </a:p>
          <a:p>
            <a:r>
              <a:rPr lang="en-US" dirty="0">
                <a:latin typeface="Helvetica" panose="020B0604020202020204" pitchFamily="34" charset="0"/>
              </a:rPr>
              <a:t>14–16 ........................ 10</a:t>
            </a:r>
          </a:p>
          <a:p>
            <a:r>
              <a:rPr lang="en-US" dirty="0">
                <a:latin typeface="Helvetica" panose="020B0604020202020204" pitchFamily="34" charset="0"/>
              </a:rPr>
              <a:t>17–18 ........................ 11</a:t>
            </a:r>
          </a:p>
          <a:p>
            <a:r>
              <a:rPr lang="en-US" dirty="0">
                <a:latin typeface="Helvetica" panose="020B0604020202020204" pitchFamily="34" charset="0"/>
              </a:rPr>
              <a:t>19–21 ........................ 12</a:t>
            </a:r>
          </a:p>
          <a:p>
            <a:r>
              <a:rPr lang="en-US" dirty="0">
                <a:latin typeface="Helvetica" panose="020B0604020202020204" pitchFamily="34" charset="0"/>
              </a:rPr>
              <a:t>22–25 ........................ 13</a:t>
            </a:r>
          </a:p>
          <a:p>
            <a:r>
              <a:rPr lang="en-US" dirty="0">
                <a:latin typeface="Helvetica" panose="020B0604020202020204" pitchFamily="34" charset="0"/>
              </a:rPr>
              <a:t>26–29 ........................ 14</a:t>
            </a:r>
          </a:p>
          <a:p>
            <a:r>
              <a:rPr lang="en-US" dirty="0">
                <a:latin typeface="Helvetica" panose="020B0604020202020204" pitchFamily="34" charset="0"/>
              </a:rPr>
              <a:t>30–34 ........................ 15</a:t>
            </a:r>
          </a:p>
          <a:p>
            <a:r>
              <a:rPr lang="en-US" dirty="0">
                <a:latin typeface="Helvetica" panose="020B0604020202020204" pitchFamily="34" charset="0"/>
              </a:rPr>
              <a:t>35–40 ........................ 16</a:t>
            </a:r>
          </a:p>
          <a:p>
            <a:r>
              <a:rPr lang="en-US" dirty="0">
                <a:latin typeface="Helvetica" panose="020B0604020202020204" pitchFamily="34" charset="0"/>
              </a:rPr>
              <a:t>41–47 ........................ 17</a:t>
            </a:r>
          </a:p>
          <a:p>
            <a:r>
              <a:rPr lang="en-US" dirty="0">
                <a:latin typeface="Helvetica" panose="020B0604020202020204" pitchFamily="34" charset="0"/>
              </a:rPr>
              <a:t>48–56 ........................ 18</a:t>
            </a:r>
          </a:p>
          <a:p>
            <a:r>
              <a:rPr lang="en-US" dirty="0">
                <a:latin typeface="Helvetica" panose="020B0604020202020204" pitchFamily="34" charset="0"/>
              </a:rPr>
              <a:t>57–67 ........................ 19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0" y="434788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Helvetica" panose="020B0604020202020204" pitchFamily="34" charset="0"/>
              </a:rPr>
              <a:t>68–81 ........................ 20</a:t>
            </a:r>
          </a:p>
          <a:p>
            <a:r>
              <a:rPr lang="en-US" dirty="0">
                <a:latin typeface="Helvetica" panose="020B0604020202020204" pitchFamily="34" charset="0"/>
              </a:rPr>
              <a:t>82–101 ...................... 21</a:t>
            </a:r>
          </a:p>
          <a:p>
            <a:r>
              <a:rPr lang="en-US" dirty="0">
                <a:latin typeface="Helvetica" panose="020B0604020202020204" pitchFamily="34" charset="0"/>
              </a:rPr>
              <a:t>102–130 .................... 22</a:t>
            </a:r>
          </a:p>
          <a:p>
            <a:r>
              <a:rPr lang="en-US" dirty="0">
                <a:latin typeface="Helvetica" panose="020B0604020202020204" pitchFamily="34" charset="0"/>
              </a:rPr>
              <a:t>131–175 .................... 23</a:t>
            </a:r>
          </a:p>
          <a:p>
            <a:r>
              <a:rPr lang="en-US" dirty="0">
                <a:latin typeface="Helvetica" panose="020B0604020202020204" pitchFamily="34" charset="0"/>
              </a:rPr>
              <a:t>176–257 .................... 24</a:t>
            </a:r>
          </a:p>
          <a:p>
            <a:r>
              <a:rPr lang="en-US" dirty="0">
                <a:latin typeface="Helvetica" panose="020B0604020202020204" pitchFamily="34" charset="0"/>
              </a:rPr>
              <a:t>258–449 .................... 25</a:t>
            </a:r>
          </a:p>
          <a:p>
            <a:r>
              <a:rPr lang="en-US" dirty="0">
                <a:latin typeface="Helvetica" panose="020B0604020202020204" pitchFamily="34" charset="0"/>
              </a:rPr>
              <a:t>450–1,461 ................. 26</a:t>
            </a:r>
          </a:p>
          <a:p>
            <a:r>
              <a:rPr lang="en-US" dirty="0">
                <a:latin typeface="Helvetica" panose="020B0604020202020204" pitchFamily="34" charset="0"/>
              </a:rPr>
              <a:t>1,462–9,999 .............. 27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05300" y="469900"/>
            <a:ext cx="767080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 smtClean="0"/>
              <a:t>Updates to Minimum Sample Size</a:t>
            </a:r>
            <a:r>
              <a:rPr lang="en-US" sz="2400" b="1" dirty="0"/>
              <a:t>: </a:t>
            </a:r>
            <a:endParaRPr lang="en-US" sz="2400" b="1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</a:t>
            </a:r>
            <a:r>
              <a:rPr lang="en-US" sz="2000" dirty="0" smtClean="0"/>
              <a:t>revious temporary regulations allowed </a:t>
            </a:r>
            <a:r>
              <a:rPr lang="en-US" sz="2000" dirty="0"/>
              <a:t>Credit agencies to inspect the lesser of 20 percent of the total number of units </a:t>
            </a:r>
            <a:r>
              <a:rPr lang="en-US" sz="2000" dirty="0" smtClean="0"/>
              <a:t>OR </a:t>
            </a:r>
            <a:r>
              <a:rPr lang="en-US" sz="2000" dirty="0"/>
              <a:t>the number of units in the Minimum Unit Sample Size Reference </a:t>
            </a:r>
            <a:r>
              <a:rPr lang="en-US" sz="2000" dirty="0" smtClean="0"/>
              <a:t>Chart</a:t>
            </a:r>
            <a:endParaRPr lang="en-US" sz="20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Updated </a:t>
            </a:r>
            <a:r>
              <a:rPr lang="en-US" sz="2000" dirty="0" err="1" smtClean="0"/>
              <a:t>regs</a:t>
            </a:r>
            <a:r>
              <a:rPr lang="en-US" sz="2000" dirty="0" smtClean="0"/>
              <a:t> require agencies to inspect based on  the chart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New </a:t>
            </a:r>
            <a:r>
              <a:rPr lang="en-US" sz="2000" dirty="0" err="1" smtClean="0"/>
              <a:t>regs</a:t>
            </a:r>
            <a:r>
              <a:rPr lang="en-US" sz="2000" dirty="0" smtClean="0"/>
              <a:t> result in sample sizes lower </a:t>
            </a:r>
            <a:r>
              <a:rPr lang="en-US" sz="2000" dirty="0"/>
              <a:t>than 20 percent of large </a:t>
            </a:r>
            <a:r>
              <a:rPr lang="en-US" sz="2000" dirty="0" smtClean="0"/>
              <a:t>projects but higher </a:t>
            </a:r>
            <a:r>
              <a:rPr lang="en-US" sz="2000" dirty="0"/>
              <a:t>than 20 percent </a:t>
            </a:r>
            <a:r>
              <a:rPr lang="en-US" sz="2000" dirty="0" smtClean="0"/>
              <a:t>for </a:t>
            </a:r>
            <a:r>
              <a:rPr lang="en-US" sz="2000" dirty="0"/>
              <a:t>small </a:t>
            </a:r>
            <a:r>
              <a:rPr lang="en-US" sz="2000" dirty="0" smtClean="0"/>
              <a:t>projects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Agencies may inspect more units than the minimum requirement at their </a:t>
            </a:r>
            <a:r>
              <a:rPr lang="en-US" sz="2000" dirty="0" smtClean="0"/>
              <a:t>discretion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On-site </a:t>
            </a:r>
            <a:r>
              <a:rPr lang="en-US" sz="2000" dirty="0"/>
              <a:t>inspections in units in all buildings in </a:t>
            </a:r>
            <a:r>
              <a:rPr lang="en-US" sz="2000" dirty="0" smtClean="0"/>
              <a:t>the same project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198403352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1405</Words>
  <Application>Microsoft Office PowerPoint</Application>
  <PresentationFormat>Widescreen</PresentationFormat>
  <Paragraphs>162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Helvetica</vt:lpstr>
      <vt:lpstr>Times New Roman</vt:lpstr>
      <vt:lpstr>Wingdings</vt:lpstr>
      <vt:lpstr>Pixel</vt:lpstr>
      <vt:lpstr>NAHMA</vt:lpstr>
      <vt:lpstr>Happy New Decade!</vt:lpstr>
      <vt:lpstr>GR Committees and Leadership</vt:lpstr>
      <vt:lpstr>GR Committees – Joint Call</vt:lpstr>
      <vt:lpstr>Key Items for Discussion </vt:lpstr>
      <vt:lpstr>Regulatory Barriers to Development</vt:lpstr>
      <vt:lpstr>PowerPoint Presentation</vt:lpstr>
      <vt:lpstr>LIHTC Compliance Monitoring </vt:lpstr>
      <vt:lpstr>PowerPoint Presentation</vt:lpstr>
      <vt:lpstr>Rural Development and LHTC; Forms</vt:lpstr>
      <vt:lpstr>Current Updates </vt:lpstr>
      <vt:lpstr>FY20 Funding Levels- Overall Positive NAHMAnalysis Available</vt:lpstr>
      <vt:lpstr>Community Reinvestment Act</vt:lpstr>
      <vt:lpstr>Rural Development – Agency Updates</vt:lpstr>
      <vt:lpstr>Advocacy Updates</vt:lpstr>
      <vt:lpstr>Fair Housing</vt:lpstr>
      <vt:lpstr>PowerPoint Presentation</vt:lpstr>
      <vt:lpstr>Legislative Updates</vt:lpstr>
      <vt:lpstr>Legislative Updates</vt:lpstr>
      <vt:lpstr>2020 Outlook - Next steps 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NAHMA</dc:title>
  <dc:creator>Juliana Bilowich</dc:creator>
  <cp:lastModifiedBy>Juliana Bilowich</cp:lastModifiedBy>
  <cp:revision>29</cp:revision>
  <cp:lastPrinted>2020-01-09T18:04:49Z</cp:lastPrinted>
  <dcterms:created xsi:type="dcterms:W3CDTF">2020-01-03T19:16:41Z</dcterms:created>
  <dcterms:modified xsi:type="dcterms:W3CDTF">2020-01-09T18:16:17Z</dcterms:modified>
</cp:coreProperties>
</file>